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440988"/>
  <p:notesSz cx="6797675" cy="9926638"/>
  <p:defaultTextStyle>
    <a:defPPr>
      <a:defRPr lang="ja-JP"/>
    </a:defPPr>
    <a:lvl1pPr marL="0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4724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9447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14171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18896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23619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28343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33067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37790" algn="l" defTabSz="1009447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 userDrawn="1">
          <p15:clr>
            <a:srgbClr val="A4A3A4"/>
          </p15:clr>
        </p15:guide>
        <p15:guide id="2" pos="23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ECFF"/>
    <a:srgbClr val="FF9999"/>
    <a:srgbClr val="FF99CC"/>
    <a:srgbClr val="FFFFCC"/>
    <a:srgbClr val="CCFFCC"/>
    <a:srgbClr val="FFCCCC"/>
    <a:srgbClr val="CC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126" y="72"/>
      </p:cViewPr>
      <p:guideLst>
        <p:guide orient="horz" pos="328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243479"/>
            <a:ext cx="6427074" cy="223804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5916561"/>
            <a:ext cx="5292884" cy="26682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4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9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4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9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8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33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8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5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41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58307"/>
            <a:ext cx="1275964" cy="1187662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52" y="558307"/>
            <a:ext cx="3701869" cy="1187662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1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05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709303"/>
            <a:ext cx="6427074" cy="207369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425340"/>
            <a:ext cx="6427074" cy="228396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47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95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143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90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238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86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333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81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28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50" y="3248310"/>
            <a:ext cx="2488916" cy="91866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7" y="3248310"/>
            <a:ext cx="2488916" cy="91866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57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18125"/>
            <a:ext cx="6805137" cy="174016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7" y="2337140"/>
            <a:ext cx="3340871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4767" indent="0">
              <a:buNone/>
              <a:defRPr sz="2200" b="1"/>
            </a:lvl2pPr>
            <a:lvl3pPr marL="1009533" indent="0">
              <a:buNone/>
              <a:defRPr sz="2000" b="1"/>
            </a:lvl3pPr>
            <a:lvl4pPr marL="1514300" indent="0">
              <a:buNone/>
              <a:defRPr sz="1900" b="1"/>
            </a:lvl4pPr>
            <a:lvl5pPr marL="2019068" indent="0">
              <a:buNone/>
              <a:defRPr sz="1900" b="1"/>
            </a:lvl5pPr>
            <a:lvl6pPr marL="2523835" indent="0">
              <a:buNone/>
              <a:defRPr sz="1900" b="1"/>
            </a:lvl6pPr>
            <a:lvl7pPr marL="3028602" indent="0">
              <a:buNone/>
              <a:defRPr sz="1900" b="1"/>
            </a:lvl7pPr>
            <a:lvl8pPr marL="3533369" indent="0">
              <a:buNone/>
              <a:defRPr sz="1900" b="1"/>
            </a:lvl8pPr>
            <a:lvl9pPr marL="4038135" indent="0">
              <a:buNone/>
              <a:defRPr sz="1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7" y="3311147"/>
            <a:ext cx="3340871" cy="601565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22" y="2337140"/>
            <a:ext cx="3342183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4767" indent="0">
              <a:buNone/>
              <a:defRPr sz="2200" b="1"/>
            </a:lvl2pPr>
            <a:lvl3pPr marL="1009533" indent="0">
              <a:buNone/>
              <a:defRPr sz="2000" b="1"/>
            </a:lvl3pPr>
            <a:lvl4pPr marL="1514300" indent="0">
              <a:buNone/>
              <a:defRPr sz="1900" b="1"/>
            </a:lvl4pPr>
            <a:lvl5pPr marL="2019068" indent="0">
              <a:buNone/>
              <a:defRPr sz="1900" b="1"/>
            </a:lvl5pPr>
            <a:lvl6pPr marL="2523835" indent="0">
              <a:buNone/>
              <a:defRPr sz="1900" b="1"/>
            </a:lvl6pPr>
            <a:lvl7pPr marL="3028602" indent="0">
              <a:buNone/>
              <a:defRPr sz="1900" b="1"/>
            </a:lvl7pPr>
            <a:lvl8pPr marL="3533369" indent="0">
              <a:buNone/>
              <a:defRPr sz="1900" b="1"/>
            </a:lvl8pPr>
            <a:lvl9pPr marL="4038135" indent="0">
              <a:buNone/>
              <a:defRPr sz="1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22" y="3311147"/>
            <a:ext cx="3342183" cy="601565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7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15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128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6" y="415708"/>
            <a:ext cx="2487604" cy="176916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8" y="415711"/>
            <a:ext cx="4226957" cy="891109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6" y="2184878"/>
            <a:ext cx="2487604" cy="7141927"/>
          </a:xfrm>
        </p:spPr>
        <p:txBody>
          <a:bodyPr/>
          <a:lstStyle>
            <a:lvl1pPr marL="0" indent="0">
              <a:buNone/>
              <a:defRPr sz="1500"/>
            </a:lvl1pPr>
            <a:lvl2pPr marL="504767" indent="0">
              <a:buNone/>
              <a:defRPr sz="1300"/>
            </a:lvl2pPr>
            <a:lvl3pPr marL="1009533" indent="0">
              <a:buNone/>
              <a:defRPr sz="1100"/>
            </a:lvl3pPr>
            <a:lvl4pPr marL="1514300" indent="0">
              <a:buNone/>
              <a:defRPr sz="1000"/>
            </a:lvl4pPr>
            <a:lvl5pPr marL="2019068" indent="0">
              <a:buNone/>
              <a:defRPr sz="1000"/>
            </a:lvl5pPr>
            <a:lvl6pPr marL="2523835" indent="0">
              <a:buNone/>
              <a:defRPr sz="1000"/>
            </a:lvl6pPr>
            <a:lvl7pPr marL="3028602" indent="0">
              <a:buNone/>
              <a:defRPr sz="1000"/>
            </a:lvl7pPr>
            <a:lvl8pPr marL="3533369" indent="0">
              <a:buNone/>
              <a:defRPr sz="1000"/>
            </a:lvl8pPr>
            <a:lvl9pPr marL="403813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87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308695"/>
            <a:ext cx="4536758" cy="86283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32924"/>
            <a:ext cx="4536758" cy="6264593"/>
          </a:xfrm>
        </p:spPr>
        <p:txBody>
          <a:bodyPr/>
          <a:lstStyle>
            <a:lvl1pPr marL="0" indent="0">
              <a:buNone/>
              <a:defRPr sz="3500"/>
            </a:lvl1pPr>
            <a:lvl2pPr marL="504767" indent="0">
              <a:buNone/>
              <a:defRPr sz="3100"/>
            </a:lvl2pPr>
            <a:lvl3pPr marL="1009533" indent="0">
              <a:buNone/>
              <a:defRPr sz="2700"/>
            </a:lvl3pPr>
            <a:lvl4pPr marL="1514300" indent="0">
              <a:buNone/>
              <a:defRPr sz="2200"/>
            </a:lvl4pPr>
            <a:lvl5pPr marL="2019068" indent="0">
              <a:buNone/>
              <a:defRPr sz="2200"/>
            </a:lvl5pPr>
            <a:lvl6pPr marL="2523835" indent="0">
              <a:buNone/>
              <a:defRPr sz="2200"/>
            </a:lvl6pPr>
            <a:lvl7pPr marL="3028602" indent="0">
              <a:buNone/>
              <a:defRPr sz="2200"/>
            </a:lvl7pPr>
            <a:lvl8pPr marL="3533369" indent="0">
              <a:buNone/>
              <a:defRPr sz="2200"/>
            </a:lvl8pPr>
            <a:lvl9pPr marL="4038135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171527"/>
            <a:ext cx="4536758" cy="1225364"/>
          </a:xfrm>
        </p:spPr>
        <p:txBody>
          <a:bodyPr/>
          <a:lstStyle>
            <a:lvl1pPr marL="0" indent="0">
              <a:buNone/>
              <a:defRPr sz="1500"/>
            </a:lvl1pPr>
            <a:lvl2pPr marL="504767" indent="0">
              <a:buNone/>
              <a:defRPr sz="1300"/>
            </a:lvl2pPr>
            <a:lvl3pPr marL="1009533" indent="0">
              <a:buNone/>
              <a:defRPr sz="1100"/>
            </a:lvl3pPr>
            <a:lvl4pPr marL="1514300" indent="0">
              <a:buNone/>
              <a:defRPr sz="1000"/>
            </a:lvl4pPr>
            <a:lvl5pPr marL="2019068" indent="0">
              <a:buNone/>
              <a:defRPr sz="1000"/>
            </a:lvl5pPr>
            <a:lvl6pPr marL="2523835" indent="0">
              <a:buNone/>
              <a:defRPr sz="1000"/>
            </a:lvl6pPr>
            <a:lvl7pPr marL="3028602" indent="0">
              <a:buNone/>
              <a:defRPr sz="1000"/>
            </a:lvl7pPr>
            <a:lvl8pPr marL="3533369" indent="0">
              <a:buNone/>
              <a:defRPr sz="1000"/>
            </a:lvl8pPr>
            <a:lvl9pPr marL="403813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60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5" y="418125"/>
            <a:ext cx="6805137" cy="1740165"/>
          </a:xfrm>
          <a:prstGeom prst="rect">
            <a:avLst/>
          </a:prstGeom>
        </p:spPr>
        <p:txBody>
          <a:bodyPr vert="horz" lIns="100944" tIns="50473" rIns="100944" bIns="5047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5" y="2436233"/>
            <a:ext cx="6805137" cy="6890570"/>
          </a:xfrm>
          <a:prstGeom prst="rect">
            <a:avLst/>
          </a:prstGeom>
        </p:spPr>
        <p:txBody>
          <a:bodyPr vert="horz" lIns="100944" tIns="50473" rIns="100944" bIns="5047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677256"/>
            <a:ext cx="1764295" cy="555887"/>
          </a:xfrm>
          <a:prstGeom prst="rect">
            <a:avLst/>
          </a:prstGeom>
        </p:spPr>
        <p:txBody>
          <a:bodyPr vert="horz" lIns="100944" tIns="50473" rIns="100944" bIns="504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06BED-3695-4CFD-9CD8-BCCA2ADB8A30}" type="datetimeFigureOut">
              <a:rPr kumimoji="1" lang="ja-JP" altLang="en-US" smtClean="0"/>
              <a:pPr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677256"/>
            <a:ext cx="2394400" cy="555887"/>
          </a:xfrm>
          <a:prstGeom prst="rect">
            <a:avLst/>
          </a:prstGeom>
        </p:spPr>
        <p:txBody>
          <a:bodyPr vert="horz" lIns="100944" tIns="50473" rIns="100944" bIns="504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677256"/>
            <a:ext cx="1764295" cy="555887"/>
          </a:xfrm>
          <a:prstGeom prst="rect">
            <a:avLst/>
          </a:prstGeom>
        </p:spPr>
        <p:txBody>
          <a:bodyPr vert="horz" lIns="100944" tIns="50473" rIns="100944" bIns="504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124BF-21DD-4EBE-AB1D-51E14BDC88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9533" rtl="0" eaLnBrk="1" latinLnBrk="0" hangingPunct="1">
        <a:spcBef>
          <a:spcPct val="0"/>
        </a:spcBef>
        <a:buNone/>
        <a:defRPr kumimoji="1"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576" indent="-378576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20246" indent="-315480" algn="l" defTabSz="100953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1918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66685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71452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6219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0986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5751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90519" indent="-252383" algn="l" defTabSz="100953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767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9533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4300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9068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3835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602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33369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8135" algn="l" defTabSz="1009533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8C14D69-F5AA-7138-0E37-C49DFEB2E3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892" y="4431002"/>
            <a:ext cx="2448504" cy="183637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A29AC0A9-71E7-9A08-9BDA-DC97E5D280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6"/>
          <a:stretch>
            <a:fillRect/>
          </a:stretch>
        </p:blipFill>
        <p:spPr>
          <a:xfrm>
            <a:off x="95672" y="4390167"/>
            <a:ext cx="1740743" cy="1672627"/>
          </a:xfrm>
          <a:prstGeom prst="rect">
            <a:avLst/>
          </a:prstGeom>
        </p:spPr>
      </p:pic>
      <p:sp>
        <p:nvSpPr>
          <p:cNvPr id="42" name="Rectangle 6">
            <a:extLst>
              <a:ext uri="{FF2B5EF4-FFF2-40B4-BE49-F238E27FC236}">
                <a16:creationId xmlns:a16="http://schemas.microsoft.com/office/drawing/2014/main" id="{6337E653-3881-CD5B-A598-21AED1C79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271" y="1185050"/>
            <a:ext cx="6473285" cy="536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t" anchorCtr="0" compatLnSpc="1"/>
          <a:lstStyle/>
          <a:p>
            <a:pPr algn="ctr" defTabSz="885386" fontAlgn="base">
              <a:spcBef>
                <a:spcPts val="193"/>
              </a:spcBef>
              <a:spcAft>
                <a:spcPct val="0"/>
              </a:spcAft>
            </a:pPr>
            <a:r>
              <a:rPr lang="ja-JP" altLang="en-US" sz="3600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令和</a:t>
            </a:r>
            <a:r>
              <a:rPr lang="en-US" altLang="ja-JP" sz="3600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8</a:t>
            </a:r>
            <a:r>
              <a:rPr lang="ja-JP" altLang="en-US" sz="3600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年度版</a:t>
            </a:r>
            <a:endParaRPr lang="en-US" altLang="ja-JP" sz="3600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43" name="Rectangle 6">
            <a:extLst>
              <a:ext uri="{FF2B5EF4-FFF2-40B4-BE49-F238E27FC236}">
                <a16:creationId xmlns:a16="http://schemas.microsoft.com/office/drawing/2014/main" id="{C1F64265-5762-02FA-002F-7A56EE9A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465" y="1866743"/>
            <a:ext cx="6733550" cy="745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ctr" anchorCtr="0" compatLnSpc="1">
            <a:prstTxWarp prst="textPlain">
              <a:avLst/>
            </a:prstTxWarp>
            <a:spAutoFit/>
          </a:bodyPr>
          <a:lstStyle/>
          <a:p>
            <a:pPr algn="ctr" defTabSz="885386" fontAlgn="base">
              <a:spcBef>
                <a:spcPts val="193"/>
              </a:spcBef>
              <a:spcAft>
                <a:spcPct val="0"/>
              </a:spcAft>
            </a:pPr>
            <a:r>
              <a:rPr lang="ja-JP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「今どきの葬儀」講座</a:t>
            </a:r>
            <a:endParaRPr lang="en-US" altLang="ja-JP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51" name="角丸四角形吹き出し 58">
            <a:extLst>
              <a:ext uri="{FF2B5EF4-FFF2-40B4-BE49-F238E27FC236}">
                <a16:creationId xmlns:a16="http://schemas.microsoft.com/office/drawing/2014/main" id="{54F35F1C-FA7F-84DB-9BE8-B7800CB5D115}"/>
              </a:ext>
            </a:extLst>
          </p:cNvPr>
          <p:cNvSpPr/>
          <p:nvPr/>
        </p:nvSpPr>
        <p:spPr>
          <a:xfrm>
            <a:off x="1836415" y="4652270"/>
            <a:ext cx="3247557" cy="1232452"/>
          </a:xfrm>
          <a:prstGeom prst="wedgeRoundRectCallout">
            <a:avLst>
              <a:gd name="adj1" fmla="val -59469"/>
              <a:gd name="adj2" fmla="val -20192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538" tIns="44270" rIns="88538" bIns="44270"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Text Box 4">
            <a:extLst>
              <a:ext uri="{FF2B5EF4-FFF2-40B4-BE49-F238E27FC236}">
                <a16:creationId xmlns:a16="http://schemas.microsoft.com/office/drawing/2014/main" id="{101057E7-FE7F-9028-66EB-8907C35A7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2211" y="4710398"/>
            <a:ext cx="3146572" cy="1158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t" anchorCtr="0" compatLnSpc="1">
            <a:prstTxWarp prst="textNoShape">
              <a:avLst/>
            </a:prstTxWarp>
          </a:bodyPr>
          <a:lstStyle/>
          <a:p>
            <a:pPr defTabSz="88538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spc="9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一生に一度は必ずある「葬儀」</a:t>
            </a:r>
            <a:endParaRPr lang="en-US" altLang="ja-JP" sz="1500" spc="9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spc="9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この講義は参加者皆さんで</a:t>
            </a:r>
            <a:endParaRPr lang="en-US" altLang="ja-JP" sz="1500" spc="9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spc="9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自分らしい葬儀を考え、その</a:t>
            </a:r>
            <a:endParaRPr lang="en-US" altLang="ja-JP" sz="1500" spc="9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500" spc="9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準備をする事が目標です♪</a:t>
            </a:r>
            <a:endParaRPr lang="en-US" altLang="ja-JP" sz="1500" spc="9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53" name="Text Box 3">
            <a:extLst>
              <a:ext uri="{FF2B5EF4-FFF2-40B4-BE49-F238E27FC236}">
                <a16:creationId xmlns:a16="http://schemas.microsoft.com/office/drawing/2014/main" id="{DF58CB16-CFCC-CBD6-8685-A5016F55A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55" y="3276278"/>
            <a:ext cx="7093000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105131" rIns="35416" bIns="35416" numCol="1" anchor="ctr" anchorCtr="0" compatLnSpc="1"/>
          <a:lstStyle/>
          <a:p>
            <a:pPr defTabSz="885386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人生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100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年時代講座の第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3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弾として葬儀、そしてそのための準備と</a:t>
            </a:r>
            <a:endParaRPr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その後の手続きを最新事情も含め学ぶ時間です。</a:t>
            </a:r>
            <a:endParaRPr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「もしもの備え」「早めの準備」で長寿時代を豊かに過ごしましょう。</a:t>
            </a:r>
            <a:endParaRPr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初心者向けの内容ですので、ぜひ気軽にご参加下さい♪</a:t>
            </a:r>
            <a:endParaRPr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386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15" name="角丸四角形 95">
            <a:extLst>
              <a:ext uri="{FF2B5EF4-FFF2-40B4-BE49-F238E27FC236}">
                <a16:creationId xmlns:a16="http://schemas.microsoft.com/office/drawing/2014/main" id="{252DC65C-4827-4819-2D4F-29610F3413B1}"/>
              </a:ext>
            </a:extLst>
          </p:cNvPr>
          <p:cNvSpPr/>
          <p:nvPr/>
        </p:nvSpPr>
        <p:spPr>
          <a:xfrm>
            <a:off x="180231" y="6502529"/>
            <a:ext cx="7200800" cy="2189951"/>
          </a:xfrm>
          <a:prstGeom prst="roundRect">
            <a:avLst>
              <a:gd name="adj" fmla="val 6707"/>
            </a:avLst>
          </a:prstGeom>
          <a:solidFill>
            <a:schemeClr val="accent5">
              <a:lumMod val="20000"/>
              <a:lumOff val="80000"/>
            </a:schemeClr>
          </a:solidFill>
          <a:ln w="22225" cmpd="dbl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51D9120-B224-FD54-B892-F885F06DE4EA}"/>
              </a:ext>
            </a:extLst>
          </p:cNvPr>
          <p:cNvSpPr/>
          <p:nvPr/>
        </p:nvSpPr>
        <p:spPr>
          <a:xfrm>
            <a:off x="-8928" y="9212843"/>
            <a:ext cx="7561263" cy="12395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014" tIns="50507" rIns="101014" bIns="50507" rtlCol="0" anchor="ctr"/>
          <a:lstStyle/>
          <a:p>
            <a:pPr algn="ctr"/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0005612-13B1-D68F-4B03-C54C16EAF6BA}"/>
              </a:ext>
            </a:extLst>
          </p:cNvPr>
          <p:cNvSpPr txBox="1"/>
          <p:nvPr/>
        </p:nvSpPr>
        <p:spPr>
          <a:xfrm>
            <a:off x="36215" y="9468966"/>
            <a:ext cx="2975478" cy="532888"/>
          </a:xfrm>
          <a:prstGeom prst="rect">
            <a:avLst/>
          </a:prstGeom>
          <a:noFill/>
        </p:spPr>
        <p:txBody>
          <a:bodyPr wrap="square" lIns="101014" tIns="50507" rIns="101014" bIns="50507" rtlCol="0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晴嵐かなざわ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646A36F-7608-0C05-5903-66DD144A632F}"/>
              </a:ext>
            </a:extLst>
          </p:cNvPr>
          <p:cNvSpPr txBox="1"/>
          <p:nvPr/>
        </p:nvSpPr>
        <p:spPr>
          <a:xfrm>
            <a:off x="59365" y="9252942"/>
            <a:ext cx="1667235" cy="271278"/>
          </a:xfrm>
          <a:prstGeom prst="rect">
            <a:avLst/>
          </a:prstGeom>
          <a:noFill/>
        </p:spPr>
        <p:txBody>
          <a:bodyPr wrap="square" lIns="101014" tIns="50507" rIns="101014" bIns="50507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老人福祉センター</a:t>
            </a:r>
          </a:p>
        </p:txBody>
      </p:sp>
      <p:sp>
        <p:nvSpPr>
          <p:cNvPr id="19" name="AutoShape 9">
            <a:extLst>
              <a:ext uri="{FF2B5EF4-FFF2-40B4-BE49-F238E27FC236}">
                <a16:creationId xmlns:a16="http://schemas.microsoft.com/office/drawing/2014/main" id="{78FD507E-D7D2-861A-812E-363A0BF10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2479" y="9042138"/>
            <a:ext cx="2736304" cy="318685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vert="horz" wrap="square" lIns="35416" tIns="35416" rIns="35416" bIns="3541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問合せ先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8B752E6-46FB-1E2A-EDAA-D87A1F1A6D84}"/>
              </a:ext>
            </a:extLst>
          </p:cNvPr>
          <p:cNvSpPr txBox="1"/>
          <p:nvPr/>
        </p:nvSpPr>
        <p:spPr>
          <a:xfrm>
            <a:off x="95338" y="9974388"/>
            <a:ext cx="2461157" cy="317444"/>
          </a:xfrm>
          <a:prstGeom prst="rect">
            <a:avLst/>
          </a:prstGeom>
          <a:noFill/>
        </p:spPr>
        <p:txBody>
          <a:bodyPr wrap="square" lIns="101014" tIns="50507" rIns="101014" bIns="50507" rtlCol="0">
            <a:spAutoFit/>
          </a:bodyPr>
          <a:lstStyle/>
          <a:p>
            <a:r>
              <a:rPr lang="zh-CN" altLang="en-US" sz="1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横浜市金沢区泥亀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1-21-5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DCACBAB-FEEC-D30A-1CB0-C5547F6C7DC7}"/>
              </a:ext>
            </a:extLst>
          </p:cNvPr>
          <p:cNvSpPr txBox="1"/>
          <p:nvPr/>
        </p:nvSpPr>
        <p:spPr>
          <a:xfrm>
            <a:off x="2556495" y="9757576"/>
            <a:ext cx="2497283" cy="502000"/>
          </a:xfrm>
          <a:prstGeom prst="rect">
            <a:avLst/>
          </a:prstGeom>
          <a:noFill/>
        </p:spPr>
        <p:txBody>
          <a:bodyPr wrap="none" lIns="101014" tIns="50507" rIns="101014" bIns="50507" rtlCol="0">
            <a:prstTxWarp prst="textPlain">
              <a:avLst/>
            </a:prstTxWarp>
            <a:spAutoFit/>
          </a:bodyPr>
          <a:lstStyle/>
          <a:p>
            <a:r>
              <a:rPr lang="en-US" altLang="ja-JP" sz="32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045-782-2908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1D64A80-9BCE-A286-9DDD-3F5ED601F487}"/>
              </a:ext>
            </a:extLst>
          </p:cNvPr>
          <p:cNvSpPr txBox="1"/>
          <p:nvPr/>
        </p:nvSpPr>
        <p:spPr>
          <a:xfrm>
            <a:off x="2988543" y="9423380"/>
            <a:ext cx="15167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ご予約はこちら</a:t>
            </a:r>
            <a:r>
              <a:rPr lang="ja-JP" altLang="en-US" sz="11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♪</a:t>
            </a:r>
            <a:endParaRPr kumimoji="1" lang="ja-JP" altLang="en-US" sz="1100" b="1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角丸四角形吹き出し 86">
            <a:extLst>
              <a:ext uri="{FF2B5EF4-FFF2-40B4-BE49-F238E27FC236}">
                <a16:creationId xmlns:a16="http://schemas.microsoft.com/office/drawing/2014/main" id="{C5878BDE-B5D5-1100-73D0-4D1F25066F80}"/>
              </a:ext>
            </a:extLst>
          </p:cNvPr>
          <p:cNvSpPr/>
          <p:nvPr/>
        </p:nvSpPr>
        <p:spPr>
          <a:xfrm>
            <a:off x="5244966" y="9330321"/>
            <a:ext cx="1319802" cy="961511"/>
          </a:xfrm>
          <a:prstGeom prst="wedgeRoundRectCallout">
            <a:avLst>
              <a:gd name="adj1" fmla="val 65592"/>
              <a:gd name="adj2" fmla="val -20199"/>
              <a:gd name="adj3" fmla="val 16667"/>
            </a:avLst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014" tIns="36000" rIns="101014" bIns="36000" rtlCol="0" anchor="t" anchorCtr="0"/>
          <a:lstStyle/>
          <a:p>
            <a:endParaRPr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5831CF0-7141-7C37-C51A-941E1366FC73}"/>
              </a:ext>
            </a:extLst>
          </p:cNvPr>
          <p:cNvSpPr txBox="1"/>
          <p:nvPr/>
        </p:nvSpPr>
        <p:spPr>
          <a:xfrm>
            <a:off x="5226470" y="9402991"/>
            <a:ext cx="151678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京急金沢文庫駅から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徒歩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10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分。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「いきいきセンター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金沢」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3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階です。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  <a:p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Text Box 3">
            <a:extLst>
              <a:ext uri="{FF2B5EF4-FFF2-40B4-BE49-F238E27FC236}">
                <a16:creationId xmlns:a16="http://schemas.microsoft.com/office/drawing/2014/main" id="{D3B154E4-662E-3004-3235-AD5C6DED5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211" y="6516638"/>
            <a:ext cx="4737660" cy="526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105131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2026/6/23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（火）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10:30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～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11:30 </a:t>
            </a:r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8" name="AutoShape 9">
            <a:extLst>
              <a:ext uri="{FF2B5EF4-FFF2-40B4-BE49-F238E27FC236}">
                <a16:creationId xmlns:a16="http://schemas.microsoft.com/office/drawing/2014/main" id="{8E3902BC-5773-EBA2-FB4D-32F78622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03" y="7075024"/>
            <a:ext cx="773112" cy="329628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ctr" anchorCtr="0" compatLnSpc="1">
            <a:prstTxWarp prst="textNoShape">
              <a:avLst/>
            </a:prstTxWarp>
          </a:bodyPr>
          <a:lstStyle/>
          <a:p>
            <a:endParaRPr lang="ja-JP" altLang="en-US" sz="1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AutoShape 9">
            <a:extLst>
              <a:ext uri="{FF2B5EF4-FFF2-40B4-BE49-F238E27FC236}">
                <a16:creationId xmlns:a16="http://schemas.microsoft.com/office/drawing/2014/main" id="{C2B2552A-39EF-7DE6-3373-F17EE17C2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98" y="7543800"/>
            <a:ext cx="773112" cy="388846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ctr" anchorCtr="0" compatLnSpc="1">
            <a:prstTxWarp prst="textNoShape">
              <a:avLst/>
            </a:prstTxWarp>
          </a:bodyPr>
          <a:lstStyle/>
          <a:p>
            <a:endParaRPr lang="ja-JP" altLang="en-US" sz="1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E9184114-2EA6-118C-A862-979CF4F85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5517" y="7554433"/>
            <a:ext cx="257742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6/11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（木）９時～</a:t>
            </a:r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34" name="Text Box 4">
            <a:extLst>
              <a:ext uri="{FF2B5EF4-FFF2-40B4-BE49-F238E27FC236}">
                <a16:creationId xmlns:a16="http://schemas.microsoft.com/office/drawing/2014/main" id="{6CCDFBE2-BC0C-7983-A977-F5D37D5DA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681" y="8692480"/>
            <a:ext cx="5184576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t" anchorCtr="0" compatLnSpc="1">
            <a:prstTxWarp prst="textNoShape">
              <a:avLst/>
            </a:prstTxWarp>
          </a:bodyPr>
          <a:lstStyle/>
          <a:p>
            <a:pPr defTabSz="885462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spc="97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様々なご質問がある方は別途個別相談の時間を設けております。</a:t>
            </a:r>
            <a:endParaRPr lang="en-US" altLang="ja-JP" sz="1200" spc="97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BE160AD-320A-FBFB-3C2D-2253ACFB6DF4}"/>
              </a:ext>
            </a:extLst>
          </p:cNvPr>
          <p:cNvGrpSpPr/>
          <p:nvPr/>
        </p:nvGrpSpPr>
        <p:grpSpPr>
          <a:xfrm>
            <a:off x="324247" y="8029251"/>
            <a:ext cx="824310" cy="589971"/>
            <a:chOff x="134864" y="7655673"/>
            <a:chExt cx="824310" cy="557223"/>
          </a:xfrm>
          <a:solidFill>
            <a:schemeClr val="accent2">
              <a:lumMod val="75000"/>
            </a:schemeClr>
          </a:solidFill>
        </p:grpSpPr>
        <p:sp>
          <p:nvSpPr>
            <p:cNvPr id="37" name="AutoShape 9">
              <a:extLst>
                <a:ext uri="{FF2B5EF4-FFF2-40B4-BE49-F238E27FC236}">
                  <a16:creationId xmlns:a16="http://schemas.microsoft.com/office/drawing/2014/main" id="{ED70E774-FAB4-7837-9351-8C7B143B1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15" y="7683098"/>
              <a:ext cx="773112" cy="493355"/>
            </a:xfrm>
            <a:prstGeom prst="roundRect">
              <a:avLst>
                <a:gd name="adj" fmla="val 16667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5416" tIns="35416" rIns="35416" bIns="35416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 sz="18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8" name="AutoShape 8">
              <a:extLst>
                <a:ext uri="{FF2B5EF4-FFF2-40B4-BE49-F238E27FC236}">
                  <a16:creationId xmlns:a16="http://schemas.microsoft.com/office/drawing/2014/main" id="{D222A4EA-723E-D26B-2915-088D42B1E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64" y="7655673"/>
              <a:ext cx="824310" cy="557223"/>
            </a:xfrm>
            <a:prstGeom prst="roundRect">
              <a:avLst>
                <a:gd name="adj" fmla="val 16667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5416" tIns="35416" rIns="35416" bIns="35416" numCol="1" anchor="ctr" anchorCtr="0" compatLnSpc="1">
              <a:prstTxWarp prst="textNoShape">
                <a:avLst/>
              </a:prstTxWarp>
            </a:bodyPr>
            <a:lstStyle/>
            <a:p>
              <a:pPr algn="ctr" defTabSz="885462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800" b="1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ＭＳ Ｐゴシック" pitchFamily="50" charset="-128"/>
                </a:rPr>
                <a:t>講 師</a:t>
              </a:r>
              <a:endParaRPr lang="ja-JP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39" name="Text Box 29">
            <a:extLst>
              <a:ext uri="{FF2B5EF4-FFF2-40B4-BE49-F238E27FC236}">
                <a16:creationId xmlns:a16="http://schemas.microsoft.com/office/drawing/2014/main" id="{A1053E25-F25D-9ABB-BA75-C48937F5A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244" y="8195332"/>
            <a:ext cx="4413897" cy="254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(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株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)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メモワール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終活コーディネーター　粕谷 昌二郎氏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40" name="Text Box 29">
            <a:extLst>
              <a:ext uri="{FF2B5EF4-FFF2-40B4-BE49-F238E27FC236}">
                <a16:creationId xmlns:a16="http://schemas.microsoft.com/office/drawing/2014/main" id="{A2855D2A-44A0-B7F4-21B1-B1BF329E7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522" y="7543388"/>
            <a:ext cx="1693767" cy="406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電話又は窓口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44" name="AutoShape 9">
            <a:extLst>
              <a:ext uri="{FF2B5EF4-FFF2-40B4-BE49-F238E27FC236}">
                <a16:creationId xmlns:a16="http://schemas.microsoft.com/office/drawing/2014/main" id="{1BA00F90-BF2A-690B-2090-9903895C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3878" y="7583558"/>
            <a:ext cx="773112" cy="35194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ctr" anchorCtr="0" compatLnSpc="1">
            <a:prstTxWarp prst="textNoShape">
              <a:avLst/>
            </a:prstTxWarp>
          </a:bodyPr>
          <a:lstStyle/>
          <a:p>
            <a:endParaRPr lang="ja-JP" altLang="en-US" sz="1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Text Box 29">
            <a:extLst>
              <a:ext uri="{FF2B5EF4-FFF2-40B4-BE49-F238E27FC236}">
                <a16:creationId xmlns:a16="http://schemas.microsoft.com/office/drawing/2014/main" id="{A9658F71-D475-BEDC-F070-8D2C878DC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375" y="7549870"/>
            <a:ext cx="1407860" cy="406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先着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30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名</a:t>
            </a:r>
            <a:endParaRPr lang="ja-JP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48" name="Text Box 29">
            <a:extLst>
              <a:ext uri="{FF2B5EF4-FFF2-40B4-BE49-F238E27FC236}">
                <a16:creationId xmlns:a16="http://schemas.microsoft.com/office/drawing/2014/main" id="{9A597539-BE94-7C1D-D985-74D77B8D1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2" y="7018669"/>
            <a:ext cx="1903949" cy="456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晴嵐かなざわ</a:t>
            </a:r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54" name="Text Box 29">
            <a:extLst>
              <a:ext uri="{FF2B5EF4-FFF2-40B4-BE49-F238E27FC236}">
                <a16:creationId xmlns:a16="http://schemas.microsoft.com/office/drawing/2014/main" id="{4ED519DE-A276-5E16-EFBD-1D5E3A0C2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141" y="7128595"/>
            <a:ext cx="3049941" cy="254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2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6000" rIns="35416" bIns="35416" numCol="1" anchor="ctr" anchorCtr="0" compatLnSpc="1"/>
          <a:lstStyle/>
          <a:p>
            <a:pPr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（「いきいきセンター金沢」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3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階会議室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）</a:t>
            </a:r>
            <a:endParaRPr lang="ja-JP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05DF7B6-1286-FF3C-0D8B-B80EDC0A6A3F}"/>
              </a:ext>
            </a:extLst>
          </p:cNvPr>
          <p:cNvSpPr txBox="1"/>
          <p:nvPr/>
        </p:nvSpPr>
        <p:spPr>
          <a:xfrm>
            <a:off x="324247" y="111033"/>
            <a:ext cx="4392488" cy="932997"/>
          </a:xfrm>
          <a:prstGeom prst="rect">
            <a:avLst/>
          </a:prstGeom>
          <a:noFill/>
        </p:spPr>
        <p:txBody>
          <a:bodyPr wrap="square" lIns="101014" tIns="50507" rIns="101014" bIns="50507" numCol="1" rtlCol="0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晴嵐かなざわ</a:t>
            </a:r>
          </a:p>
        </p:txBody>
      </p:sp>
      <p:sp>
        <p:nvSpPr>
          <p:cNvPr id="58" name="Text Box 24">
            <a:extLst>
              <a:ext uri="{FF2B5EF4-FFF2-40B4-BE49-F238E27FC236}">
                <a16:creationId xmlns:a16="http://schemas.microsoft.com/office/drawing/2014/main" id="{697A6CC2-75E9-2B5E-6A1F-B5706C31D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305" y="342108"/>
            <a:ext cx="2321074" cy="47084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>
            <a:outerShdw dist="35921" dir="2700000" algn="ctr" rotWithShape="0">
              <a:srgbClr val="CCCC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35416" tIns="35416" rIns="35416" bIns="35416" numCol="1" anchor="ctr" anchorCtr="0" compatLnSpc="1">
            <a:prstTxWarp prst="textNoShape">
              <a:avLst/>
            </a:prstTxWarp>
          </a:bodyPr>
          <a:lstStyle/>
          <a:p>
            <a:pPr algn="ctr"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人生</a:t>
            </a:r>
            <a:r>
              <a:rPr lang="en-US" altLang="ja-JP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100</a:t>
            </a:r>
            <a:r>
              <a:rPr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年時代</a:t>
            </a:r>
            <a:endParaRPr lang="en-US" altLang="ja-JP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  <a:p>
            <a:pPr algn="ctr" defTabSz="885462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講座第</a:t>
            </a:r>
            <a:r>
              <a:rPr lang="en-US" altLang="ja-JP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3</a:t>
            </a:r>
            <a:r>
              <a:rPr lang="ja-JP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itchFamily="50" charset="-128"/>
              </a:rPr>
              <a:t>弾</a:t>
            </a:r>
            <a:endParaRPr lang="ja-JP" altLang="ja-JP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B0B5C2-AEAA-9D7B-A845-0F5F968BE709}"/>
              </a:ext>
            </a:extLst>
          </p:cNvPr>
          <p:cNvSpPr/>
          <p:nvPr/>
        </p:nvSpPr>
        <p:spPr>
          <a:xfrm>
            <a:off x="215434" y="1116038"/>
            <a:ext cx="199360" cy="15568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id="{9D3212EE-3188-D4A7-B2FE-887F71A02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23" y="6632436"/>
            <a:ext cx="773112" cy="31625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5416" tIns="35416" rIns="35416" bIns="35416" numCol="1" anchor="ctr" anchorCtr="0" compatLnSpc="1">
            <a:prstTxWarp prst="textNoShape">
              <a:avLst/>
            </a:prstTxWarp>
          </a:bodyPr>
          <a:lstStyle/>
          <a:p>
            <a:endParaRPr lang="ja-JP" altLang="en-US" sz="1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8F6D51-15BE-7E9C-2DCF-2C3A64A28876}"/>
              </a:ext>
            </a:extLst>
          </p:cNvPr>
          <p:cNvSpPr txBox="1"/>
          <p:nvPr/>
        </p:nvSpPr>
        <p:spPr>
          <a:xfrm>
            <a:off x="381632" y="6632436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 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7128FB-3CFE-BE3F-C7F4-B620A99A75B4}"/>
              </a:ext>
            </a:extLst>
          </p:cNvPr>
          <p:cNvSpPr txBox="1"/>
          <p:nvPr/>
        </p:nvSpPr>
        <p:spPr>
          <a:xfrm>
            <a:off x="366343" y="708207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 所</a:t>
            </a:r>
            <a:endParaRPr kumimoji="1" lang="ja-JP" altLang="en-US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3C0934-9D7A-1A9B-4E51-57A928A651A6}"/>
              </a:ext>
            </a:extLst>
          </p:cNvPr>
          <p:cNvSpPr txBox="1"/>
          <p:nvPr/>
        </p:nvSpPr>
        <p:spPr>
          <a:xfrm>
            <a:off x="366618" y="757714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 込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FF393E1-87BE-4728-9940-9990DD8BDCD2}"/>
              </a:ext>
            </a:extLst>
          </p:cNvPr>
          <p:cNvSpPr txBox="1"/>
          <p:nvPr/>
        </p:nvSpPr>
        <p:spPr>
          <a:xfrm>
            <a:off x="4712859" y="7585791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定 員</a:t>
            </a:r>
          </a:p>
        </p:txBody>
      </p:sp>
      <p:pic>
        <p:nvPicPr>
          <p:cNvPr id="1028" name="Picture 4" descr="案内している人（女）のイラスト | 商用可・フリーイラスト素材集｜ちょうどいいイラスト">
            <a:extLst>
              <a:ext uri="{FF2B5EF4-FFF2-40B4-BE49-F238E27FC236}">
                <a16:creationId xmlns:a16="http://schemas.microsoft.com/office/drawing/2014/main" id="{FD598B58-A599-7A76-95E8-0894A9A90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0526" y="9273147"/>
            <a:ext cx="953870" cy="10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51F40CB-DAE1-698D-0E30-0FA057176F4C}"/>
              </a:ext>
            </a:extLst>
          </p:cNvPr>
          <p:cNvSpPr/>
          <p:nvPr/>
        </p:nvSpPr>
        <p:spPr>
          <a:xfrm>
            <a:off x="215433" y="3204270"/>
            <a:ext cx="211949" cy="11093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910D60F-64D2-D08E-811D-ABC57AD5F8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787" y="965448"/>
            <a:ext cx="1062244" cy="34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842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オレンジがかった赤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209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元子</dc:creator>
  <cp:lastModifiedBy>Seiran-User03</cp:lastModifiedBy>
  <cp:revision>113</cp:revision>
  <cp:lastPrinted>2026-05-18T00:47:29Z</cp:lastPrinted>
  <dcterms:created xsi:type="dcterms:W3CDTF">2018-11-02T07:39:54Z</dcterms:created>
  <dcterms:modified xsi:type="dcterms:W3CDTF">2026-05-18T00:54:30Z</dcterms:modified>
</cp:coreProperties>
</file>