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6" r:id="rId4"/>
    <p:sldId id="259" r:id="rId5"/>
    <p:sldId id="261" r:id="rId6"/>
    <p:sldId id="263" r:id="rId7"/>
  </p:sldIdLst>
  <p:sldSz cx="6858000" cy="9144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68" userDrawn="1">
          <p15:clr>
            <a:srgbClr val="A4A3A4"/>
          </p15:clr>
        </p15:guide>
        <p15:guide id="4" orient="horz" pos="5602" userDrawn="1">
          <p15:clr>
            <a:srgbClr val="A4A3A4"/>
          </p15:clr>
        </p15:guide>
        <p15:guide id="5" pos="73" userDrawn="1">
          <p15:clr>
            <a:srgbClr val="A4A3A4"/>
          </p15:clr>
        </p15:guide>
        <p15:guide id="6" pos="41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7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4" d="100"/>
          <a:sy n="54" d="100"/>
        </p:scale>
        <p:origin x="2424" y="84"/>
      </p:cViewPr>
      <p:guideLst>
        <p:guide orient="horz" pos="2880"/>
        <p:guide pos="2160"/>
        <p:guide orient="horz" pos="68"/>
        <p:guide orient="horz" pos="5602"/>
        <p:guide pos="73"/>
        <p:guide pos="41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E0194201-D42E-4B28-8390-99A55BFA877F}" type="datetimeFigureOut">
              <a:rPr kumimoji="1" lang="ja-JP" altLang="en-US" smtClean="0"/>
              <a:t>2022/1/11</a:t>
            </a:fld>
            <a:endParaRPr kumimoji="1" lang="ja-JP" altLang="en-US"/>
          </a:p>
        </p:txBody>
      </p:sp>
      <p:sp>
        <p:nvSpPr>
          <p:cNvPr id="4" name="スライド イメージ プレースホルダー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6A7794E3-066A-48FE-838C-290E58E9ECA2}" type="slidenum">
              <a:rPr kumimoji="1" lang="ja-JP" altLang="en-US" smtClean="0"/>
              <a:t>‹#›</a:t>
            </a:fld>
            <a:endParaRPr kumimoji="1" lang="ja-JP" altLang="en-US"/>
          </a:p>
        </p:txBody>
      </p:sp>
    </p:spTree>
    <p:extLst>
      <p:ext uri="{BB962C8B-B14F-4D97-AF65-F5344CB8AC3E}">
        <p14:creationId xmlns:p14="http://schemas.microsoft.com/office/powerpoint/2010/main" val="29142672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7794E3-066A-48FE-838C-290E58E9ECA2}" type="slidenum">
              <a:rPr kumimoji="1" lang="ja-JP" altLang="en-US" smtClean="0"/>
              <a:t>1</a:t>
            </a:fld>
            <a:endParaRPr kumimoji="1" lang="ja-JP" altLang="en-US"/>
          </a:p>
        </p:txBody>
      </p:sp>
    </p:spTree>
    <p:extLst>
      <p:ext uri="{BB962C8B-B14F-4D97-AF65-F5344CB8AC3E}">
        <p14:creationId xmlns:p14="http://schemas.microsoft.com/office/powerpoint/2010/main" val="69000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7794E3-066A-48FE-838C-290E58E9ECA2}" type="slidenum">
              <a:rPr kumimoji="1" lang="ja-JP" altLang="en-US" smtClean="0"/>
              <a:t>2</a:t>
            </a:fld>
            <a:endParaRPr kumimoji="1" lang="ja-JP" altLang="en-US"/>
          </a:p>
        </p:txBody>
      </p:sp>
    </p:spTree>
    <p:extLst>
      <p:ext uri="{BB962C8B-B14F-4D97-AF65-F5344CB8AC3E}">
        <p14:creationId xmlns:p14="http://schemas.microsoft.com/office/powerpoint/2010/main" val="289069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625D00E-7151-4A90-AACC-3D7D7B0EB6C8}" type="datetime1">
              <a:rPr kumimoji="1" lang="ja-JP" altLang="en-US" smtClean="0"/>
              <a:t>2022/1/11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E62F7C-78B4-4D41-B4F3-CDF0590C2226}" type="slidenum">
              <a:rPr kumimoji="1" lang="ja-JP" altLang="en-US" smtClean="0"/>
              <a:t>‹#›</a:t>
            </a:fld>
            <a:endParaRPr kumimoji="1" lang="ja-JP" altLang="en-US"/>
          </a:p>
        </p:txBody>
      </p:sp>
    </p:spTree>
    <p:extLst>
      <p:ext uri="{BB962C8B-B14F-4D97-AF65-F5344CB8AC3E}">
        <p14:creationId xmlns:p14="http://schemas.microsoft.com/office/powerpoint/2010/main" val="64118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D4BA6F-649E-4D90-B9E0-4D7CB71592FF}" type="datetime1">
              <a:rPr kumimoji="1" lang="ja-JP" altLang="en-US" smtClean="0"/>
              <a:t>2022/1/11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E62F7C-78B4-4D41-B4F3-CDF0590C2226}" type="slidenum">
              <a:rPr kumimoji="1" lang="ja-JP" altLang="en-US" smtClean="0"/>
              <a:t>‹#›</a:t>
            </a:fld>
            <a:endParaRPr kumimoji="1" lang="ja-JP" altLang="en-US"/>
          </a:p>
        </p:txBody>
      </p:sp>
    </p:spTree>
    <p:extLst>
      <p:ext uri="{BB962C8B-B14F-4D97-AF65-F5344CB8AC3E}">
        <p14:creationId xmlns:p14="http://schemas.microsoft.com/office/powerpoint/2010/main" val="9390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C3AF92-658B-4D91-ADE4-F65F937AD3EB}" type="datetime1">
              <a:rPr kumimoji="1" lang="ja-JP" altLang="en-US" smtClean="0"/>
              <a:t>2022/1/11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E62F7C-78B4-4D41-B4F3-CDF0590C2226}" type="slidenum">
              <a:rPr kumimoji="1" lang="ja-JP" altLang="en-US" smtClean="0"/>
              <a:t>‹#›</a:t>
            </a:fld>
            <a:endParaRPr kumimoji="1" lang="ja-JP" altLang="en-US"/>
          </a:p>
        </p:txBody>
      </p:sp>
    </p:spTree>
    <p:extLst>
      <p:ext uri="{BB962C8B-B14F-4D97-AF65-F5344CB8AC3E}">
        <p14:creationId xmlns:p14="http://schemas.microsoft.com/office/powerpoint/2010/main" val="345197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1E8F28-918C-44A5-B05E-7769797B395A}" type="datetime1">
              <a:rPr kumimoji="1" lang="ja-JP" altLang="en-US" smtClean="0"/>
              <a:t>2022/1/11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E62F7C-78B4-4D41-B4F3-CDF0590C2226}" type="slidenum">
              <a:rPr kumimoji="1" lang="ja-JP" altLang="en-US" smtClean="0"/>
              <a:t>‹#›</a:t>
            </a:fld>
            <a:endParaRPr kumimoji="1" lang="ja-JP" altLang="en-US"/>
          </a:p>
        </p:txBody>
      </p:sp>
    </p:spTree>
    <p:extLst>
      <p:ext uri="{BB962C8B-B14F-4D97-AF65-F5344CB8AC3E}">
        <p14:creationId xmlns:p14="http://schemas.microsoft.com/office/powerpoint/2010/main" val="231751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258382E-BA2E-426D-B71F-4D474CF360B7}" type="datetime1">
              <a:rPr kumimoji="1" lang="ja-JP" altLang="en-US" smtClean="0"/>
              <a:t>2022/1/11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E62F7C-78B4-4D41-B4F3-CDF0590C2226}" type="slidenum">
              <a:rPr kumimoji="1" lang="ja-JP" altLang="en-US" smtClean="0"/>
              <a:t>‹#›</a:t>
            </a:fld>
            <a:endParaRPr kumimoji="1" lang="ja-JP" altLang="en-US"/>
          </a:p>
        </p:txBody>
      </p:sp>
    </p:spTree>
    <p:extLst>
      <p:ext uri="{BB962C8B-B14F-4D97-AF65-F5344CB8AC3E}">
        <p14:creationId xmlns:p14="http://schemas.microsoft.com/office/powerpoint/2010/main" val="172008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F978DFA-CE1A-411A-8400-E8DA3F0FBD55}" type="datetime1">
              <a:rPr kumimoji="1" lang="ja-JP" altLang="en-US" smtClean="0"/>
              <a:t>2022/1/11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E62F7C-78B4-4D41-B4F3-CDF0590C2226}" type="slidenum">
              <a:rPr kumimoji="1" lang="ja-JP" altLang="en-US" smtClean="0"/>
              <a:t>‹#›</a:t>
            </a:fld>
            <a:endParaRPr kumimoji="1" lang="ja-JP" altLang="en-US"/>
          </a:p>
        </p:txBody>
      </p:sp>
    </p:spTree>
    <p:extLst>
      <p:ext uri="{BB962C8B-B14F-4D97-AF65-F5344CB8AC3E}">
        <p14:creationId xmlns:p14="http://schemas.microsoft.com/office/powerpoint/2010/main" val="143853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FEDD59A-EA73-43A3-B00E-D58F92016665}" type="datetime1">
              <a:rPr kumimoji="1" lang="ja-JP" altLang="en-US" smtClean="0"/>
              <a:t>2022/1/11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BE62F7C-78B4-4D41-B4F3-CDF0590C2226}" type="slidenum">
              <a:rPr kumimoji="1" lang="ja-JP" altLang="en-US" smtClean="0"/>
              <a:t>‹#›</a:t>
            </a:fld>
            <a:endParaRPr kumimoji="1" lang="ja-JP" altLang="en-US"/>
          </a:p>
        </p:txBody>
      </p:sp>
    </p:spTree>
    <p:extLst>
      <p:ext uri="{BB962C8B-B14F-4D97-AF65-F5344CB8AC3E}">
        <p14:creationId xmlns:p14="http://schemas.microsoft.com/office/powerpoint/2010/main" val="12843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7A1D636-715B-430D-A196-A98DA9579655}" type="datetime1">
              <a:rPr kumimoji="1" lang="ja-JP" altLang="en-US" smtClean="0"/>
              <a:t>2022/1/11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BE62F7C-78B4-4D41-B4F3-CDF0590C2226}" type="slidenum">
              <a:rPr kumimoji="1" lang="ja-JP" altLang="en-US" smtClean="0"/>
              <a:t>‹#›</a:t>
            </a:fld>
            <a:endParaRPr kumimoji="1" lang="ja-JP" altLang="en-US"/>
          </a:p>
        </p:txBody>
      </p:sp>
    </p:spTree>
    <p:extLst>
      <p:ext uri="{BB962C8B-B14F-4D97-AF65-F5344CB8AC3E}">
        <p14:creationId xmlns:p14="http://schemas.microsoft.com/office/powerpoint/2010/main" val="288681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F5DC8B-5C5C-499D-8188-B8F6077BCECA}" type="datetime1">
              <a:rPr kumimoji="1" lang="ja-JP" altLang="en-US" smtClean="0"/>
              <a:t>2022/1/11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BE62F7C-78B4-4D41-B4F3-CDF0590C2226}" type="slidenum">
              <a:rPr kumimoji="1" lang="ja-JP" altLang="en-US" smtClean="0"/>
              <a:t>‹#›</a:t>
            </a:fld>
            <a:endParaRPr kumimoji="1" lang="ja-JP" altLang="en-US"/>
          </a:p>
        </p:txBody>
      </p:sp>
    </p:spTree>
    <p:extLst>
      <p:ext uri="{BB962C8B-B14F-4D97-AF65-F5344CB8AC3E}">
        <p14:creationId xmlns:p14="http://schemas.microsoft.com/office/powerpoint/2010/main" val="223453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FAF0669-7FB3-4854-9212-3A7CD6B5C30E}" type="datetime1">
              <a:rPr kumimoji="1" lang="ja-JP" altLang="en-US" smtClean="0"/>
              <a:t>2022/1/11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E62F7C-78B4-4D41-B4F3-CDF0590C2226}" type="slidenum">
              <a:rPr kumimoji="1" lang="ja-JP" altLang="en-US" smtClean="0"/>
              <a:t>‹#›</a:t>
            </a:fld>
            <a:endParaRPr kumimoji="1" lang="ja-JP" altLang="en-US"/>
          </a:p>
        </p:txBody>
      </p:sp>
    </p:spTree>
    <p:extLst>
      <p:ext uri="{BB962C8B-B14F-4D97-AF65-F5344CB8AC3E}">
        <p14:creationId xmlns:p14="http://schemas.microsoft.com/office/powerpoint/2010/main" val="113690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E7EF50C-A70E-404E-9CD9-8BCE803F1BEC}" type="datetime1">
              <a:rPr kumimoji="1" lang="ja-JP" altLang="en-US" smtClean="0"/>
              <a:t>2022/1/11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E62F7C-78B4-4D41-B4F3-CDF0590C2226}" type="slidenum">
              <a:rPr kumimoji="1" lang="ja-JP" altLang="en-US" smtClean="0"/>
              <a:t>‹#›</a:t>
            </a:fld>
            <a:endParaRPr kumimoji="1" lang="ja-JP" altLang="en-US"/>
          </a:p>
        </p:txBody>
      </p:sp>
    </p:spTree>
    <p:extLst>
      <p:ext uri="{BB962C8B-B14F-4D97-AF65-F5344CB8AC3E}">
        <p14:creationId xmlns:p14="http://schemas.microsoft.com/office/powerpoint/2010/main" val="2695679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764926B-AC53-43F1-ACD3-D07C6E4D5FF3}" type="datetime1">
              <a:rPr kumimoji="1" lang="ja-JP" altLang="en-US" smtClean="0"/>
              <a:t>2022/1/11</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BE62F7C-78B4-4D41-B4F3-CDF0590C2226}" type="slidenum">
              <a:rPr kumimoji="1" lang="ja-JP" altLang="en-US" smtClean="0"/>
              <a:t>‹#›</a:t>
            </a:fld>
            <a:endParaRPr kumimoji="1" lang="ja-JP" altLang="en-US"/>
          </a:p>
        </p:txBody>
      </p:sp>
    </p:spTree>
    <p:extLst>
      <p:ext uri="{BB962C8B-B14F-4D97-AF65-F5344CB8AC3E}">
        <p14:creationId xmlns:p14="http://schemas.microsoft.com/office/powerpoint/2010/main" val="329034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6632" y="107504"/>
            <a:ext cx="6480720" cy="1477328"/>
          </a:xfrm>
          <a:prstGeom prst="rect">
            <a:avLst/>
          </a:prstGeom>
          <a:solidFill>
            <a:schemeClr val="bg1"/>
          </a:solidFill>
          <a:ln w="38100">
            <a:solidFill>
              <a:schemeClr val="tx2"/>
            </a:solidFill>
          </a:ln>
        </p:spPr>
        <p:txBody>
          <a:bodyPr wrap="square" rtlCol="0">
            <a:spAutoFit/>
          </a:bodyPr>
          <a:lstStyle/>
          <a:p>
            <a:pPr algn="ctr"/>
            <a:endParaRPr kumimoji="1" lang="en-US" altLang="ja-JP" sz="1400" b="1" dirty="0">
              <a:latin typeface="メイリオ" panose="020B0604030504040204" pitchFamily="50" charset="-128"/>
              <a:ea typeface="メイリオ" panose="020B0604030504040204" pitchFamily="50" charset="-128"/>
            </a:endParaRPr>
          </a:p>
          <a:p>
            <a:pPr algn="ctr"/>
            <a:r>
              <a:rPr kumimoji="1" lang="ja-JP" altLang="en-US" sz="1400" b="1" dirty="0">
                <a:latin typeface="メイリオ" panose="020B0604030504040204" pitchFamily="50" charset="-128"/>
                <a:ea typeface="メイリオ" panose="020B0604030504040204" pitchFamily="50" charset="-128"/>
              </a:rPr>
              <a:t>かがやきクラブ横浜</a:t>
            </a:r>
            <a:r>
              <a:rPr lang="ja-JP" altLang="en-US" sz="1400" b="1" dirty="0">
                <a:latin typeface="メイリオ" panose="020B0604030504040204" pitchFamily="50" charset="-128"/>
                <a:ea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rPr>
              <a:t>第８回シニアの祭典　</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「人生</a:t>
            </a:r>
            <a:r>
              <a:rPr lang="en-US" altLang="ja-JP" sz="1600" b="1" dirty="0">
                <a:latin typeface="メイリオ" panose="020B0604030504040204" pitchFamily="50" charset="-128"/>
                <a:ea typeface="メイリオ" panose="020B0604030504040204" pitchFamily="50" charset="-128"/>
              </a:rPr>
              <a:t>100</a:t>
            </a:r>
            <a:r>
              <a:rPr lang="ja-JP" altLang="en-US" sz="1600" b="1" dirty="0">
                <a:latin typeface="メイリオ" panose="020B0604030504040204" pitchFamily="50" charset="-128"/>
                <a:ea typeface="メイリオ" panose="020B0604030504040204" pitchFamily="50" charset="-128"/>
              </a:rPr>
              <a:t>年時代のシニアライフゾーン」</a:t>
            </a:r>
            <a:endParaRPr lang="en-US" altLang="ja-JP" sz="1600" b="1" dirty="0">
              <a:latin typeface="メイリオ" panose="020B0604030504040204" pitchFamily="50" charset="-128"/>
              <a:ea typeface="メイリオ" panose="020B0604030504040204" pitchFamily="50" charset="-128"/>
            </a:endParaRPr>
          </a:p>
          <a:p>
            <a:pPr algn="ctr"/>
            <a:r>
              <a:rPr lang="ja-JP" altLang="en-US" sz="1600" b="1" dirty="0">
                <a:latin typeface="メイリオ" panose="020B0604030504040204" pitchFamily="50" charset="-128"/>
                <a:ea typeface="メイリオ" panose="020B0604030504040204" pitchFamily="50" charset="-128"/>
              </a:rPr>
              <a:t>出展のご案内</a:t>
            </a:r>
            <a:br>
              <a:rPr lang="en-US" altLang="ja-JP" sz="1600" b="1" dirty="0">
                <a:latin typeface="メイリオ" panose="020B0604030504040204" pitchFamily="50" charset="-128"/>
                <a:ea typeface="メイリオ" panose="020B0604030504040204" pitchFamily="50" charset="-128"/>
              </a:rPr>
            </a:br>
            <a:r>
              <a:rPr lang="ja-JP" altLang="en-US" sz="1600" b="1"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（公財）横浜市老人クラブ連合会</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　　　　　　　　　　　　　　　　　　　　人生</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年時代のシニアライフ実行委員会</a:t>
            </a:r>
            <a:endParaRPr kumimoji="1" lang="en-US" altLang="ja-JP" sz="12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22306" y="1587802"/>
            <a:ext cx="6480720" cy="2980624"/>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nSpc>
                <a:spcPct val="150000"/>
              </a:lnSpc>
            </a:pPr>
            <a:r>
              <a:rPr kumimoji="1" lang="ja-JP" altLang="en-US" sz="1050" dirty="0">
                <a:latin typeface="メイリオ" panose="020B0604030504040204" pitchFamily="50" charset="-128"/>
                <a:ea typeface="メイリオ" panose="020B0604030504040204" pitchFamily="50" charset="-128"/>
              </a:rPr>
              <a:t>　皆様方におかれましては益々ご健勝の</a:t>
            </a:r>
            <a:r>
              <a:rPr lang="ja-JP" altLang="en-US" sz="1050" dirty="0">
                <a:latin typeface="メイリオ" panose="020B0604030504040204" pitchFamily="50" charset="-128"/>
                <a:ea typeface="メイリオ" panose="020B0604030504040204" pitchFamily="50" charset="-128"/>
              </a:rPr>
              <a:t>こととお喜び申し上げます。</a:t>
            </a:r>
            <a:endParaRPr lang="en-US" altLang="ja-JP" sz="1050" dirty="0">
              <a:latin typeface="メイリオ" panose="020B0604030504040204" pitchFamily="50" charset="-128"/>
              <a:ea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rPr>
              <a:t>　日頃より当クラブにご理解、ご尽力を賜りありがとうございます。</a:t>
            </a:r>
            <a:endParaRPr lang="en-US" altLang="ja-JP" sz="1050" dirty="0">
              <a:latin typeface="メイリオ" panose="020B0604030504040204" pitchFamily="50" charset="-128"/>
              <a:ea typeface="メイリオ" panose="020B0604030504040204" pitchFamily="50" charset="-128"/>
            </a:endParaRPr>
          </a:p>
          <a:p>
            <a:pPr>
              <a:lnSpc>
                <a:spcPct val="150000"/>
              </a:lnSpc>
            </a:pPr>
            <a:r>
              <a:rPr kumimoji="1" lang="ja-JP" altLang="en-US" sz="1050" dirty="0">
                <a:latin typeface="メイリオ" panose="020B0604030504040204" pitchFamily="50" charset="-128"/>
                <a:ea typeface="メイリオ" panose="020B0604030504040204" pitchFamily="50" charset="-128"/>
              </a:rPr>
              <a:t>　さて、横浜市老人クラブ連合会では、毎年多くの方々が楽しみにしている「シニアの祭典」</a:t>
            </a:r>
            <a:r>
              <a:rPr kumimoji="1"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第８回</a:t>
            </a:r>
            <a:r>
              <a:rPr kumimoji="1"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を</a:t>
            </a:r>
            <a:r>
              <a:rPr lang="en-US" altLang="ja-JP" sz="1050" dirty="0">
                <a:latin typeface="メイリオ" panose="020B0604030504040204" pitchFamily="50" charset="-128"/>
                <a:ea typeface="メイリオ" panose="020B0604030504040204" pitchFamily="50" charset="-128"/>
              </a:rPr>
              <a:t>2022</a:t>
            </a:r>
            <a:r>
              <a:rPr lang="ja-JP" altLang="en-US" sz="1050" dirty="0">
                <a:latin typeface="メイリオ" panose="020B0604030504040204" pitchFamily="50" charset="-128"/>
                <a:ea typeface="メイリオ" panose="020B0604030504040204" pitchFamily="50" charset="-128"/>
              </a:rPr>
              <a:t>年</a:t>
            </a:r>
            <a:r>
              <a:rPr lang="en-US" altLang="ja-JP" sz="1050" dirty="0">
                <a:latin typeface="メイリオ" panose="020B0604030504040204" pitchFamily="50" charset="-128"/>
                <a:ea typeface="メイリオ" panose="020B0604030504040204" pitchFamily="50" charset="-128"/>
              </a:rPr>
              <a:t>3</a:t>
            </a:r>
            <a:r>
              <a:rPr lang="ja-JP" altLang="en-US" sz="1050" dirty="0">
                <a:latin typeface="メイリオ" panose="020B0604030504040204" pitchFamily="50" charset="-128"/>
                <a:ea typeface="メイリオ" panose="020B0604030504040204" pitchFamily="50" charset="-128"/>
              </a:rPr>
              <a:t>月</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日に</a:t>
            </a:r>
            <a:r>
              <a:rPr kumimoji="1" lang="ja-JP" altLang="en-US" sz="1050" dirty="0">
                <a:latin typeface="メイリオ" panose="020B0604030504040204" pitchFamily="50" charset="-128"/>
                <a:ea typeface="メイリオ" panose="020B0604030504040204" pitchFamily="50" charset="-128"/>
              </a:rPr>
              <a:t>横浜武道館で開催する運びとなりました。</a:t>
            </a:r>
            <a:endParaRPr kumimoji="1" lang="en-US" altLang="ja-JP" sz="1050" dirty="0">
              <a:latin typeface="メイリオ" panose="020B0604030504040204" pitchFamily="50" charset="-128"/>
              <a:ea typeface="メイリオ" panose="020B0604030504040204" pitchFamily="50" charset="-128"/>
            </a:endParaRPr>
          </a:p>
          <a:p>
            <a:pPr>
              <a:lnSpc>
                <a:spcPct val="150000"/>
              </a:lnSpc>
            </a:pPr>
            <a:r>
              <a:rPr kumimoji="1" lang="ja-JP" altLang="en-US" sz="1050" dirty="0">
                <a:latin typeface="メイリオ" panose="020B0604030504040204" pitchFamily="50" charset="-128"/>
                <a:ea typeface="メイリオ" panose="020B0604030504040204" pitchFamily="50" charset="-128"/>
              </a:rPr>
              <a:t>　</a:t>
            </a:r>
            <a:r>
              <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老人クラブの主な活動</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健康・体力づくり、仲間づくり、地域づくり</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の紹介を目的として開催し、加入促進の一助と</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いたし</a:t>
            </a:r>
            <a:r>
              <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ます。</a:t>
            </a:r>
          </a:p>
          <a:p>
            <a:pPr>
              <a:lnSpc>
                <a:spcPct val="150000"/>
              </a:lnSpc>
            </a:pPr>
            <a:r>
              <a:rPr lang="ja-JP" altLang="en-US" sz="1050" dirty="0">
                <a:latin typeface="メイリオ" panose="020B0604030504040204" pitchFamily="50" charset="-128"/>
                <a:ea typeface="メイリオ" panose="020B0604030504040204" pitchFamily="50" charset="-128"/>
              </a:rPr>
              <a:t>　</a:t>
            </a:r>
            <a:r>
              <a:rPr kumimoji="1" lang="ja-JP" altLang="en-US" sz="1050" dirty="0">
                <a:latin typeface="メイリオ" panose="020B0604030504040204" pitchFamily="50" charset="-128"/>
                <a:ea typeface="メイリオ" panose="020B0604030504040204" pitchFamily="50" charset="-128"/>
              </a:rPr>
              <a:t>シニアスポーツの紹介及び老人クラブ会員がこれまで取り組んできた文化活動などの紹介を行い、一般の高齢者にも参加を呼びかけ、老人クラブ活動の</a:t>
            </a:r>
            <a:r>
              <a:rPr kumimoji="1" lang="en-US" altLang="ja-JP" sz="1050" dirty="0">
                <a:latin typeface="メイリオ" panose="020B0604030504040204" pitchFamily="50" charset="-128"/>
                <a:ea typeface="メイリオ" panose="020B0604030504040204" pitchFamily="50" charset="-128"/>
              </a:rPr>
              <a:t>PR</a:t>
            </a:r>
            <a:r>
              <a:rPr kumimoji="1" lang="ja-JP" altLang="en-US" sz="1050" dirty="0">
                <a:latin typeface="メイリオ" panose="020B0604030504040204" pitchFamily="50" charset="-128"/>
                <a:ea typeface="メイリオ" panose="020B0604030504040204" pitchFamily="50" charset="-128"/>
              </a:rPr>
              <a:t>の場といたします。</a:t>
            </a:r>
            <a:endParaRPr kumimoji="1" lang="en-US" altLang="ja-JP" sz="1050" dirty="0">
              <a:latin typeface="メイリオ" panose="020B0604030504040204" pitchFamily="50" charset="-128"/>
              <a:ea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rPr>
              <a:t>　開催にあたり、さらなる魅力アップを図りたいと考え、前回から、当クラブにご理解をいただいた企業の皆様に出展をいただいております。</a:t>
            </a:r>
            <a:endParaRPr kumimoji="1" lang="en-US" altLang="ja-JP" sz="1050" dirty="0">
              <a:latin typeface="メイリオ" panose="020B0604030504040204" pitchFamily="50" charset="-128"/>
              <a:ea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rPr>
              <a:t>　つきましては、今年度につきましても、以下のとおり出展のご案内をさせていただきますので、ご検討のほどよろしくお願いいたします。</a:t>
            </a:r>
            <a:endParaRPr lang="en-US" altLang="ja-JP" sz="105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91476" y="4701081"/>
            <a:ext cx="6480719" cy="4111703"/>
          </a:xfrm>
          <a:prstGeom prst="rect">
            <a:avLst/>
          </a:prstGeom>
          <a:noFill/>
        </p:spPr>
        <p:txBody>
          <a:bodyPr wrap="square" rtlCol="0">
            <a:spAutoFit/>
          </a:bodyPr>
          <a:lstStyle/>
          <a:p>
            <a:r>
              <a:rPr kumimoji="1" lang="ja-JP" altLang="en-US" sz="1050" b="1" dirty="0">
                <a:latin typeface="メイリオ" panose="020B0604030504040204" pitchFamily="50" charset="-128"/>
                <a:ea typeface="メイリオ" panose="020B0604030504040204" pitchFamily="50" charset="-128"/>
              </a:rPr>
              <a:t>開催概要</a:t>
            </a:r>
            <a:endParaRPr lang="en-US" altLang="ja-JP" sz="1050" b="1" dirty="0">
              <a:latin typeface="メイリオ" panose="020B0604030504040204" pitchFamily="50" charset="-128"/>
              <a:ea typeface="メイリオ" panose="020B0604030504040204" pitchFamily="50" charset="-128"/>
            </a:endParaRPr>
          </a:p>
          <a:p>
            <a:pPr>
              <a:lnSpc>
                <a:spcPct val="150000"/>
              </a:lnSpc>
            </a:pPr>
            <a:r>
              <a:rPr kumimoji="0" lang="ja-JP"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名　称</a:t>
            </a:r>
            <a:r>
              <a:rPr kumimoji="0" lang="ja-JP" altLang="en-US" sz="1050" dirty="0">
                <a:latin typeface="メイリオ" panose="020B0604030504040204" pitchFamily="50" charset="-128"/>
                <a:ea typeface="メイリオ" panose="020B0604030504040204" pitchFamily="50" charset="-128"/>
              </a:rPr>
              <a:t>：</a:t>
            </a:r>
            <a:r>
              <a:rPr kumimoji="0" lang="ja-JP"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かがやきクラブ横浜</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第</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８回　シニアの祭典　～ あなたのまいにちが輝きだす☆☆</a:t>
            </a:r>
            <a:r>
              <a:rPr kumimoji="0" lang="en-US" altLang="ja-JP" sz="1050" b="0" i="1"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ja-JP" altLang="en-US" sz="1050" b="0" i="1"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1050" b="0" i="1"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主　催</a:t>
            </a:r>
            <a:r>
              <a:rPr kumimoji="0" lang="ja-JP" altLang="en-US" sz="1050" dirty="0">
                <a:latin typeface="メイリオ" panose="020B0604030504040204" pitchFamily="50" charset="-128"/>
                <a:ea typeface="メイリオ" panose="020B0604030504040204" pitchFamily="50" charset="-128"/>
              </a:rPr>
              <a:t>：</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（公財）横浜市老人クラブ連合会　　</a:t>
            </a:r>
            <a:r>
              <a:rPr lang="ja-JP" altLang="en-US" sz="1050" dirty="0">
                <a:latin typeface="メイリオ" panose="020B0604030504040204" pitchFamily="50" charset="-128"/>
                <a:ea typeface="メイリオ" panose="020B0604030504040204" pitchFamily="50" charset="-128"/>
              </a:rPr>
              <a:t>人生</a:t>
            </a:r>
            <a:r>
              <a:rPr lang="en-US" altLang="ja-JP" sz="1050" dirty="0">
                <a:latin typeface="メイリオ" panose="020B0604030504040204" pitchFamily="50" charset="-128"/>
                <a:ea typeface="メイリオ" panose="020B0604030504040204" pitchFamily="50" charset="-128"/>
              </a:rPr>
              <a:t>100</a:t>
            </a:r>
            <a:r>
              <a:rPr lang="ja-JP" altLang="en-US" sz="1050" dirty="0">
                <a:latin typeface="メイリオ" panose="020B0604030504040204" pitchFamily="50" charset="-128"/>
                <a:ea typeface="メイリオ" panose="020B0604030504040204" pitchFamily="50" charset="-128"/>
              </a:rPr>
              <a:t>年時代のシニアライフ実行委員会</a:t>
            </a:r>
            <a:endPar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共　催：横浜市健康福祉局</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開催日：</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2022</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年３月１日（火）</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15</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　（終了時間は変更あり。入場は</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14</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時まで）</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会　場：横浜武道館（中区翁町</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9</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JR</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関内駅　徒歩</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6</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分　横浜市営地下鉄　伊勢佐木</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長者町駅徒歩</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5</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分</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内　容：①</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e</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スポーツ体験、姿勢チェック及びシニアスポーツの紹介</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　　　　②ステージ　</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18</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区老（シ）連から</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1</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チームずつを推薦していただき発表</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　　　　　　　　　　ウエルネススポーツ吹矢模擬演技／特殊詐欺防止　他</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　　　　③各区老人（シニア・シルバ－）クラブの活動紹介コーナー</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　　　　④シニア大学紹介コーナー　⑤「かがやきだより横浜」紹介コーナー</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　　　　⑥わーくる よこはま障害者共同受注総合センター</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　　　　⑦企業出展「人生</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100</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年時代のシニアライフゾーン」</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lang="ja-JP" altLang="en-US" sz="1050" b="1" dirty="0">
                <a:solidFill>
                  <a:srgbClr val="FF0000"/>
                </a:solidFill>
                <a:latin typeface="メイリオ" panose="020B0604030504040204" pitchFamily="50" charset="-128"/>
                <a:ea typeface="メイリオ" panose="020B0604030504040204" pitchFamily="50" charset="-128"/>
              </a:rPr>
              <a:t>　</a:t>
            </a:r>
            <a:endParaRPr lang="en-US" altLang="ja-JP" sz="1050" b="1">
              <a:solidFill>
                <a:srgbClr val="FF0000"/>
              </a:solidFill>
              <a:latin typeface="メイリオ" panose="020B0604030504040204" pitchFamily="50" charset="-128"/>
              <a:ea typeface="メイリオ" panose="020B0604030504040204" pitchFamily="50" charset="-128"/>
            </a:endParaRPr>
          </a:p>
          <a:p>
            <a:pPr>
              <a:lnSpc>
                <a:spcPct val="150000"/>
              </a:lnSpc>
            </a:pPr>
            <a:r>
              <a:rPr lang="ja-JP" altLang="en-US" sz="1050" b="1">
                <a:solidFill>
                  <a:srgbClr val="FF0000"/>
                </a:solidFill>
                <a:latin typeface="メイリオ" panose="020B0604030504040204" pitchFamily="50" charset="-128"/>
                <a:ea typeface="メイリオ" panose="020B0604030504040204" pitchFamily="50" charset="-128"/>
              </a:rPr>
              <a:t>コロナ</a:t>
            </a:r>
            <a:r>
              <a:rPr lang="ja-JP" altLang="en-US" sz="1050" b="1" dirty="0">
                <a:solidFill>
                  <a:srgbClr val="FF0000"/>
                </a:solidFill>
                <a:latin typeface="メイリオ" panose="020B0604030504040204" pitchFamily="50" charset="-128"/>
                <a:ea typeface="メイリオ" panose="020B0604030504040204" pitchFamily="50" charset="-128"/>
              </a:rPr>
              <a:t>禍での開催となりますので、感染症対策を講じてまいります。なお、感染拡大状況によっては</a:t>
            </a:r>
            <a:endParaRPr lang="en-US" altLang="ja-JP" sz="1050" b="1" dirty="0">
              <a:solidFill>
                <a:srgbClr val="FF0000"/>
              </a:solidFill>
              <a:latin typeface="メイリオ" panose="020B0604030504040204" pitchFamily="50" charset="-128"/>
              <a:ea typeface="メイリオ" panose="020B0604030504040204" pitchFamily="50" charset="-128"/>
            </a:endParaRPr>
          </a:p>
          <a:p>
            <a:pPr>
              <a:lnSpc>
                <a:spcPct val="150000"/>
              </a:lnSpc>
            </a:pPr>
            <a:r>
              <a:rPr lang="ja-JP" altLang="en-US" sz="1050" b="1" dirty="0">
                <a:solidFill>
                  <a:srgbClr val="FF0000"/>
                </a:solidFill>
                <a:latin typeface="メイリオ" panose="020B0604030504040204" pitchFamily="50" charset="-128"/>
                <a:ea typeface="メイリオ" panose="020B0604030504040204" pitchFamily="50" charset="-128"/>
              </a:rPr>
              <a:t>中止となる場合がありますことをご了承ください。</a:t>
            </a:r>
            <a:endParaRPr lang="en-US" altLang="ja-JP" sz="1050" b="1" dirty="0">
              <a:solidFill>
                <a:srgbClr val="FF0000"/>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BE62F7C-78B4-4D41-B4F3-CDF0590C2226}" type="slidenum">
              <a:rPr kumimoji="1" lang="ja-JP" altLang="en-US" smtClean="0"/>
              <a:t>1</a:t>
            </a:fld>
            <a:endParaRPr kumimoji="1" lang="ja-JP" altLang="en-US"/>
          </a:p>
        </p:txBody>
      </p:sp>
    </p:spTree>
    <p:extLst>
      <p:ext uri="{BB962C8B-B14F-4D97-AF65-F5344CB8AC3E}">
        <p14:creationId xmlns:p14="http://schemas.microsoft.com/office/powerpoint/2010/main" val="1240067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6930" y="107950"/>
            <a:ext cx="6480720" cy="338554"/>
          </a:xfrm>
          <a:prstGeom prst="rect">
            <a:avLst/>
          </a:prstGeom>
          <a:ln>
            <a:solidFill>
              <a:schemeClr val="tx2"/>
            </a:solidFill>
          </a:ln>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rPr>
              <a:t>「人生</a:t>
            </a:r>
            <a:r>
              <a:rPr lang="en-US" altLang="ja-JP" sz="1600" b="1" dirty="0">
                <a:latin typeface="メイリオ" panose="020B0604030504040204" pitchFamily="50" charset="-128"/>
                <a:ea typeface="メイリオ" panose="020B0604030504040204" pitchFamily="50" charset="-128"/>
              </a:rPr>
              <a:t>100</a:t>
            </a:r>
            <a:r>
              <a:rPr lang="ja-JP" altLang="en-US" sz="1600" b="1" dirty="0">
                <a:latin typeface="メイリオ" panose="020B0604030504040204" pitchFamily="50" charset="-128"/>
                <a:ea typeface="メイリオ" panose="020B0604030504040204" pitchFamily="50" charset="-128"/>
              </a:rPr>
              <a:t>年時代のシニアライフゾーン」出展募集概要</a:t>
            </a:r>
            <a:endParaRPr lang="en-US" altLang="ja-JP" sz="1600" b="1"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50590" y="809431"/>
            <a:ext cx="1296144" cy="7201972"/>
          </a:xfrm>
          <a:prstGeom prst="rect">
            <a:avLst/>
          </a:prstGeom>
          <a:noFill/>
        </p:spPr>
        <p:txBody>
          <a:bodyPr wrap="square" rtlCol="0">
            <a:spAutoFit/>
          </a:bodyPr>
          <a:lstStyle/>
          <a:p>
            <a:pPr algn="dist"/>
            <a:r>
              <a:rPr lang="ja-JP" altLang="en-US" sz="1050" dirty="0">
                <a:latin typeface="メイリオ" panose="020B0604030504040204" pitchFamily="50" charset="-128"/>
                <a:ea typeface="メイリオ" panose="020B0604030504040204" pitchFamily="50" charset="-128"/>
              </a:rPr>
              <a:t>目　的：</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r>
              <a:rPr lang="ja-JP" altLang="en-US" sz="1050" dirty="0">
                <a:latin typeface="メイリオ" panose="020B0604030504040204" pitchFamily="50" charset="-128"/>
                <a:ea typeface="メイリオ" panose="020B0604030504040204" pitchFamily="50" charset="-128"/>
              </a:rPr>
              <a:t>開催日：</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r>
              <a:rPr lang="ja-JP" altLang="en-US" sz="1050" dirty="0">
                <a:latin typeface="メイリオ" panose="020B0604030504040204" pitchFamily="50" charset="-128"/>
                <a:ea typeface="メイリオ" panose="020B0604030504040204" pitchFamily="50" charset="-128"/>
              </a:rPr>
              <a:t>開催場所：</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r>
              <a:rPr lang="ja-JP" altLang="en-US" sz="1050" dirty="0">
                <a:latin typeface="メイリオ" panose="020B0604030504040204" pitchFamily="50" charset="-128"/>
                <a:ea typeface="メイリオ" panose="020B0604030504040204" pitchFamily="50" charset="-128"/>
              </a:rPr>
              <a:t>出展の条件：</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ブースのサイズ</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r>
              <a:rPr lang="ja-JP" altLang="en-US" sz="1050" dirty="0">
                <a:latin typeface="メイリオ" panose="020B0604030504040204" pitchFamily="50" charset="-128"/>
                <a:ea typeface="メイリオ" panose="020B0604030504040204" pitchFamily="50" charset="-128"/>
              </a:rPr>
              <a:t>出展料金：</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r>
              <a:rPr lang="ja-JP" altLang="en-US" sz="1050" dirty="0">
                <a:latin typeface="メイリオ" panose="020B0604030504040204" pitchFamily="50" charset="-128"/>
                <a:ea typeface="メイリオ" panose="020B0604030504040204" pitchFamily="50" charset="-128"/>
              </a:rPr>
              <a:t>出展数　：</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r>
              <a:rPr lang="ja-JP" altLang="en-US" sz="1050" dirty="0">
                <a:latin typeface="メイリオ" panose="020B0604030504040204" pitchFamily="50" charset="-128"/>
                <a:ea typeface="メイリオ" panose="020B0604030504040204" pitchFamily="50" charset="-128"/>
              </a:rPr>
              <a:t>搬出入について：</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r>
              <a:rPr lang="ja-JP" altLang="en-US" sz="1050" dirty="0">
                <a:latin typeface="メイリオ" panose="020B0604030504040204" pitchFamily="50" charset="-128"/>
                <a:ea typeface="メイリオ" panose="020B0604030504040204" pitchFamily="50" charset="-128"/>
              </a:rPr>
              <a:t>出展募集期間：</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r>
              <a:rPr lang="ja-JP" altLang="en-US" sz="1050" dirty="0">
                <a:latin typeface="メイリオ" panose="020B0604030504040204" pitchFamily="50" charset="-128"/>
                <a:ea typeface="メイリオ" panose="020B0604030504040204" pitchFamily="50" charset="-128"/>
              </a:rPr>
              <a:t>申込方法：</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r>
              <a:rPr lang="ja-JP" altLang="en-US" sz="1050" dirty="0">
                <a:latin typeface="メイリオ" panose="020B0604030504040204" pitchFamily="50" charset="-128"/>
                <a:ea typeface="メイリオ" panose="020B0604030504040204" pitchFamily="50" charset="-128"/>
              </a:rPr>
              <a:t>選考結果：</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r>
              <a:rPr lang="ja-JP" altLang="en-US" sz="1050" dirty="0">
                <a:latin typeface="メイリオ" panose="020B0604030504040204" pitchFamily="50" charset="-128"/>
                <a:ea typeface="メイリオ" panose="020B0604030504040204" pitchFamily="50" charset="-128"/>
              </a:rPr>
              <a:t>問合せ先：</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r>
              <a:rPr lang="ja-JP" altLang="en-US" sz="1050" dirty="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a:p>
            <a:pPr algn="dist"/>
            <a:endParaRPr lang="en-US" altLang="ja-JP" sz="105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552476" y="809431"/>
            <a:ext cx="5040560" cy="8002191"/>
          </a:xfrm>
          <a:prstGeom prst="rect">
            <a:avLst/>
          </a:prstGeom>
          <a:noFill/>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・「シニアの祭典」の趣旨に賛同して、企業として人生</a:t>
            </a:r>
            <a:r>
              <a:rPr lang="en-US" altLang="ja-JP" sz="1050" dirty="0">
                <a:latin typeface="メイリオ" panose="020B0604030504040204" pitchFamily="50" charset="-128"/>
                <a:ea typeface="メイリオ" panose="020B0604030504040204" pitchFamily="50" charset="-128"/>
              </a:rPr>
              <a:t>100</a:t>
            </a:r>
            <a:r>
              <a:rPr lang="ja-JP" altLang="en-US" sz="1050" dirty="0">
                <a:latin typeface="メイリオ" panose="020B0604030504040204" pitchFamily="50" charset="-128"/>
                <a:ea typeface="メイリオ" panose="020B0604030504040204" pitchFamily="50" charset="-128"/>
              </a:rPr>
              <a:t>年時代のシニア</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ライフを支援する場　（ブース及びステージでのプレゼンテーション）</a:t>
            </a:r>
            <a:endParaRPr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・今回の出展を通じて主催者と共に永いお付き合いができる場の創造</a:t>
            </a:r>
            <a:endParaRPr kumimoji="1"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・参加者の人生を応援することのできる場の提供</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2022</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年</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3</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月</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1</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日（火）</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15</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時</a:t>
            </a:r>
            <a:endPar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endPar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横浜武道館（中区翁町</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9</a:t>
            </a:r>
            <a:r>
              <a:rPr kumimoji="0"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・目的を理解したうえで、体験・販売・発表・ワークショップ等のできる企業</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・公序良俗に反しない企業</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・個人情報の取り扱いを十分配慮した企業</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・新型コロナウイルス感染予防に十分配慮した企業</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・関係法令に抵触しない出展であること</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タテ</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2m×</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ヨコ</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2m</a:t>
            </a:r>
          </a:p>
          <a:p>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27,500</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円（消費税込）</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　</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出展確定後のキャンセルの場合、出展料の返金は出来かねますので、予め　ご了承ください。なお、新型コロナウィルス感染症の感染拡大状況により主催者判断で中止とする場合、出展料は返金いたします。</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0" lang="en-US" altLang="ja-JP" sz="105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endParaRPr>
          </a:p>
          <a:p>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28</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ブース</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搬入時間：</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8</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時</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30</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分～</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10</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時　搬出時間　</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15</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時～</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16</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時</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en-US" altLang="ja-JP" sz="1000" dirty="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000" dirty="0">
                <a:latin typeface="メイリオ" panose="020B0604030504040204" pitchFamily="50" charset="-128"/>
                <a:ea typeface="メイリオ" panose="020B0604030504040204" pitchFamily="50" charset="-128"/>
                <a:cs typeface="Times New Roman" panose="02020603050405020304" pitchFamily="18" charset="0"/>
              </a:rPr>
              <a:t>駐車場の用意はありません。近隣の駐車場をご利用ください。</a:t>
            </a:r>
            <a:endParaRPr kumimoji="0" lang="en-US" altLang="ja-JP" sz="100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2022</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年１月７日（金）～１月</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21</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日（金）</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50" dirty="0">
                <a:latin typeface="メイリオ" panose="020B0604030504040204" pitchFamily="50" charset="-128"/>
                <a:ea typeface="メイリオ" panose="020B0604030504040204" pitchFamily="50" charset="-128"/>
              </a:rPr>
              <a:t>別添の出展申込書に必要事項をご記入の上、メールにてお申込みください。その際、</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件名に「</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申込</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人生</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100</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年時代のシニアライフゾーン」と記載して下記メールアドレスにお送りください。</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メールアドレス：</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yrouren@maple.ocn.ne.jp</a:t>
            </a:r>
          </a:p>
          <a:p>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選考結果は</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1</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月</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31</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日にお申込みいただいたメールアドレス宛に返信いたします。</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出展企業のみ、出展料払込方法及び出展説明会のご案内をいたします。</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050" dirty="0">
                <a:latin typeface="メイリオ" panose="020B0604030504040204" pitchFamily="50" charset="-128"/>
                <a:ea typeface="メイリオ" panose="020B0604030504040204" pitchFamily="50" charset="-128"/>
              </a:rPr>
              <a:t>「人生１００年時代のシニアライフ実行委員会」事務局</a:t>
            </a:r>
            <a:endParaRPr lang="en-US" altLang="ja-JP" sz="1050" dirty="0">
              <a:latin typeface="メイリオ" panose="020B0604030504040204" pitchFamily="50" charset="-128"/>
              <a:ea typeface="メイリオ" panose="020B0604030504040204" pitchFamily="50" charset="-128"/>
            </a:endParaRPr>
          </a:p>
          <a:p>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・試食・飲食について</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　飲食は３階観覧席にて可能、２階アリーナ内は水分補給、試食のみ可能です　　　　　　　　　</a:t>
            </a:r>
            <a:b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b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　が、感染状況の拡大により国あるいは政府の決定に従っていただくことが</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　ありますので、ご了承ください。　　　　　　</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・食品関係でのご出展の場合は、営業許可証のコピーを提出していただきます。</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・現場での調理行為は出来ませんので、食品表示シールを貼付の上、個包装を</a:t>
            </a:r>
            <a:b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b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　してお持ちください。</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・貴社とお客様の間で起きたトラブルに関しては、一切責任を負いません。</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p:txBody>
      </p:sp>
      <p:grpSp>
        <p:nvGrpSpPr>
          <p:cNvPr id="7" name="グループ化 6"/>
          <p:cNvGrpSpPr/>
          <p:nvPr/>
        </p:nvGrpSpPr>
        <p:grpSpPr>
          <a:xfrm>
            <a:off x="1376772" y="6948267"/>
            <a:ext cx="5040560" cy="577081"/>
            <a:chOff x="1412776" y="6156176"/>
            <a:chExt cx="4428492" cy="823168"/>
          </a:xfrm>
        </p:grpSpPr>
        <p:sp>
          <p:nvSpPr>
            <p:cNvPr id="5" name="正方形/長方形 4"/>
            <p:cNvSpPr/>
            <p:nvPr/>
          </p:nvSpPr>
          <p:spPr>
            <a:xfrm>
              <a:off x="3751556" y="6156176"/>
              <a:ext cx="2089712" cy="362194"/>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春原</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すのはら</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045-433-1256</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正方形/長方形 5"/>
            <p:cNvSpPr/>
            <p:nvPr/>
          </p:nvSpPr>
          <p:spPr>
            <a:xfrm>
              <a:off x="1412776" y="6156176"/>
              <a:ext cx="2245878" cy="823168"/>
            </a:xfrm>
            <a:prstGeom prst="rect">
              <a:avLst/>
            </a:prstGeom>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（公財）横浜市老人クラブ連合会</a:t>
              </a:r>
              <a:endParaRPr lang="en-US" altLang="ja-JP" sz="1050" dirty="0">
                <a:latin typeface="メイリオ" panose="020B0604030504040204" pitchFamily="50" charset="-128"/>
                <a:ea typeface="メイリオ" panose="020B0604030504040204" pitchFamily="50" charset="-128"/>
              </a:endParaRPr>
            </a:p>
            <a:p>
              <a:pPr algn="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gn="r"/>
              <a:endParaRPr lang="ja-JP" altLang="en-US" sz="1050" dirty="0"/>
            </a:p>
          </p:txBody>
        </p:sp>
      </p:grpSp>
      <p:sp>
        <p:nvSpPr>
          <p:cNvPr id="9" name="スライド番号プレースホルダー 8"/>
          <p:cNvSpPr>
            <a:spLocks noGrp="1"/>
          </p:cNvSpPr>
          <p:nvPr>
            <p:ph type="sldNum" sz="quarter" idx="12"/>
          </p:nvPr>
        </p:nvSpPr>
        <p:spPr/>
        <p:txBody>
          <a:bodyPr/>
          <a:lstStyle/>
          <a:p>
            <a:fld id="{5BE62F7C-78B4-4D41-B4F3-CDF0590C2226}" type="slidenum">
              <a:rPr kumimoji="1" lang="ja-JP" altLang="en-US" smtClean="0"/>
              <a:t>2</a:t>
            </a:fld>
            <a:endParaRPr kumimoji="1" lang="ja-JP" altLang="en-US" dirty="0"/>
          </a:p>
        </p:txBody>
      </p:sp>
    </p:spTree>
    <p:extLst>
      <p:ext uri="{BB962C8B-B14F-4D97-AF65-F5344CB8AC3E}">
        <p14:creationId xmlns:p14="http://schemas.microsoft.com/office/powerpoint/2010/main" val="69821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E0A21F2-D442-4BED-8029-454F5458BA63}"/>
              </a:ext>
            </a:extLst>
          </p:cNvPr>
          <p:cNvSpPr>
            <a:spLocks noGrp="1"/>
          </p:cNvSpPr>
          <p:nvPr>
            <p:ph type="sldNum" sz="quarter" idx="12"/>
          </p:nvPr>
        </p:nvSpPr>
        <p:spPr/>
        <p:txBody>
          <a:bodyPr/>
          <a:lstStyle/>
          <a:p>
            <a:fld id="{5BE62F7C-78B4-4D41-B4F3-CDF0590C2226}" type="slidenum">
              <a:rPr kumimoji="1" lang="ja-JP" altLang="en-US" smtClean="0"/>
              <a:t>3</a:t>
            </a:fld>
            <a:endParaRPr kumimoji="1" lang="ja-JP" altLang="en-US"/>
          </a:p>
        </p:txBody>
      </p:sp>
      <p:pic>
        <p:nvPicPr>
          <p:cNvPr id="5" name="図 4">
            <a:extLst>
              <a:ext uri="{FF2B5EF4-FFF2-40B4-BE49-F238E27FC236}">
                <a16:creationId xmlns:a16="http://schemas.microsoft.com/office/drawing/2014/main" id="{AE1602CA-F917-45AC-9FBE-29EC572E94A4}"/>
              </a:ext>
            </a:extLst>
          </p:cNvPr>
          <p:cNvPicPr>
            <a:picLocks noChangeAspect="1"/>
          </p:cNvPicPr>
          <p:nvPr/>
        </p:nvPicPr>
        <p:blipFill>
          <a:blip r:embed="rId2"/>
          <a:stretch>
            <a:fillRect/>
          </a:stretch>
        </p:blipFill>
        <p:spPr>
          <a:xfrm>
            <a:off x="157378" y="0"/>
            <a:ext cx="6543244" cy="9144000"/>
          </a:xfrm>
          <a:prstGeom prst="rect">
            <a:avLst/>
          </a:prstGeom>
        </p:spPr>
      </p:pic>
    </p:spTree>
    <p:extLst>
      <p:ext uri="{BB962C8B-B14F-4D97-AF65-F5344CB8AC3E}">
        <p14:creationId xmlns:p14="http://schemas.microsoft.com/office/powerpoint/2010/main" val="158380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5888" y="107950"/>
            <a:ext cx="1872208" cy="276999"/>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ブースイメージ図</a:t>
            </a:r>
            <a:endParaRPr kumimoji="1" lang="ja-JP" altLang="en-US" sz="1200"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25438" y="539552"/>
            <a:ext cx="6472212"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全体レイアウト　</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基本レイアウトです。ブースごとのレイアウトについては、ご相談に応じます。</a:t>
            </a:r>
          </a:p>
        </p:txBody>
      </p:sp>
      <p:sp>
        <p:nvSpPr>
          <p:cNvPr id="22" name="正方形/長方形 21"/>
          <p:cNvSpPr/>
          <p:nvPr/>
        </p:nvSpPr>
        <p:spPr>
          <a:xfrm>
            <a:off x="692696" y="7434544"/>
            <a:ext cx="6713204" cy="1284006"/>
          </a:xfrm>
          <a:prstGeom prst="rect">
            <a:avLst/>
          </a:prstGeom>
        </p:spPr>
        <p:txBody>
          <a:bodyPr wrap="square">
            <a:spAutoFit/>
          </a:bodyPr>
          <a:lstStyle/>
          <a:p>
            <a:pPr>
              <a:lnSpc>
                <a:spcPct val="150000"/>
              </a:lnSpc>
            </a:pP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付帯設備</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a:t>
            </a:r>
          </a:p>
          <a:p>
            <a:pPr>
              <a:lnSpc>
                <a:spcPct val="150000"/>
              </a:lnSpc>
            </a:pP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・テーブル</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1</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本、椅子</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2</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脚、</a:t>
            </a:r>
            <a:endPar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endParaRPr>
          </a:p>
          <a:p>
            <a:pPr>
              <a:lnSpc>
                <a:spcPct val="150000"/>
              </a:lnSpc>
            </a:pP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　バンティアンパネル（サイズ</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w900×h2100</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1</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枚　　</a:t>
            </a:r>
            <a:r>
              <a:rPr kumimoji="0" lang="en-US" altLang="ja-JP" sz="1050" dirty="0">
                <a:latin typeface="メイリオ" panose="020B0604030504040204" pitchFamily="50" charset="-128"/>
                <a:ea typeface="メイリオ" panose="020B0604030504040204" pitchFamily="50" charset="-128"/>
                <a:cs typeface="Times New Roman" panose="02020603050405020304" pitchFamily="18" charset="0"/>
              </a:rPr>
              <a:t>※</a:t>
            </a:r>
            <a:r>
              <a:rPr kumimoji="0" lang="ja-JP" altLang="en-US" sz="1050" dirty="0">
                <a:latin typeface="メイリオ" panose="020B0604030504040204" pitchFamily="50" charset="-128"/>
                <a:ea typeface="メイリオ" panose="020B0604030504040204" pitchFamily="50" charset="-128"/>
                <a:cs typeface="Times New Roman" panose="02020603050405020304" pitchFamily="18" charset="0"/>
              </a:rPr>
              <a:t>ステージ利用も上記料金に含む</a:t>
            </a:r>
            <a:endParaRPr lang="en-US" altLang="ja-JP" sz="1050" dirty="0">
              <a:latin typeface="メイリオ" panose="020B0604030504040204" pitchFamily="50" charset="-128"/>
              <a:ea typeface="メイリオ" panose="020B0604030504040204" pitchFamily="50" charset="-128"/>
            </a:endParaRPr>
          </a:p>
          <a:p>
            <a:pPr>
              <a:lnSpc>
                <a:spcPct val="150000"/>
              </a:lnSpc>
            </a:pP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オプション</a:t>
            </a:r>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（税込）</a:t>
            </a:r>
            <a:endParaRPr lang="en-US" altLang="ja-JP" sz="1050" dirty="0">
              <a:latin typeface="メイリオ" panose="020B0604030504040204" pitchFamily="50" charset="-128"/>
              <a:ea typeface="メイリオ" panose="020B0604030504040204" pitchFamily="50" charset="-128"/>
            </a:endParaRPr>
          </a:p>
          <a:p>
            <a:pPr>
              <a:lnSpc>
                <a:spcPct val="150000"/>
              </a:lnSpc>
            </a:pPr>
            <a:r>
              <a:rPr lang="ja-JP" altLang="en-US" sz="1050" dirty="0">
                <a:latin typeface="メイリオ" panose="020B0604030504040204" pitchFamily="50" charset="-128"/>
                <a:ea typeface="メイリオ" panose="020B0604030504040204" pitchFamily="50" charset="-128"/>
              </a:rPr>
              <a:t>　椅子</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脚　￥</a:t>
            </a:r>
            <a:r>
              <a:rPr lang="en-US" altLang="ja-JP" sz="1050" dirty="0">
                <a:latin typeface="メイリオ" panose="020B0604030504040204" pitchFamily="50" charset="-128"/>
                <a:ea typeface="メイリオ" panose="020B0604030504040204" pitchFamily="50" charset="-128"/>
              </a:rPr>
              <a:t>110</a:t>
            </a:r>
            <a:r>
              <a:rPr lang="ja-JP" altLang="en-US" sz="1050" dirty="0">
                <a:latin typeface="メイリオ" panose="020B0604030504040204" pitchFamily="50" charset="-128"/>
                <a:ea typeface="メイリオ" panose="020B0604030504040204" pitchFamily="50" charset="-128"/>
              </a:rPr>
              <a:t>、テーブル</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本　￥</a:t>
            </a:r>
            <a:r>
              <a:rPr lang="en-US" altLang="ja-JP" sz="1050" dirty="0">
                <a:latin typeface="メイリオ" panose="020B0604030504040204" pitchFamily="50" charset="-128"/>
                <a:ea typeface="メイリオ" panose="020B0604030504040204" pitchFamily="50" charset="-128"/>
              </a:rPr>
              <a:t>1,320</a:t>
            </a:r>
            <a:r>
              <a:rPr lang="ja-JP" altLang="en-US" sz="1050" dirty="0">
                <a:latin typeface="メイリオ" panose="020B0604030504040204" pitchFamily="50" charset="-128"/>
                <a:ea typeface="メイリオ" panose="020B0604030504040204" pitchFamily="50" charset="-128"/>
              </a:rPr>
              <a:t>、パネル</a:t>
            </a:r>
            <a:r>
              <a:rPr lang="en-US" altLang="ja-JP" sz="1050" dirty="0">
                <a:latin typeface="メイリオ" panose="020B0604030504040204" pitchFamily="50" charset="-128"/>
                <a:ea typeface="メイリオ" panose="020B0604030504040204" pitchFamily="50" charset="-128"/>
              </a:rPr>
              <a:t>1</a:t>
            </a:r>
            <a:r>
              <a:rPr lang="ja-JP" altLang="en-US" sz="1050" dirty="0">
                <a:latin typeface="メイリオ" panose="020B0604030504040204" pitchFamily="50" charset="-128"/>
                <a:ea typeface="メイリオ" panose="020B0604030504040204" pitchFamily="50" charset="-128"/>
              </a:rPr>
              <a:t>枚　￥</a:t>
            </a:r>
            <a:r>
              <a:rPr lang="en-US" altLang="ja-JP" sz="1050" dirty="0">
                <a:latin typeface="メイリオ" panose="020B0604030504040204" pitchFamily="50" charset="-128"/>
                <a:ea typeface="メイリオ" panose="020B0604030504040204" pitchFamily="50" charset="-128"/>
              </a:rPr>
              <a:t>3,630.</a:t>
            </a:r>
            <a:endParaRPr lang="ja-JP" altLang="en-US" sz="1050" dirty="0">
              <a:latin typeface="メイリオ" panose="020B0604030504040204" pitchFamily="50" charset="-128"/>
              <a:ea typeface="メイリオ" panose="020B0604030504040204" pitchFamily="50" charset="-128"/>
            </a:endParaRPr>
          </a:p>
        </p:txBody>
      </p:sp>
      <p:sp>
        <p:nvSpPr>
          <p:cNvPr id="15" name="スライド番号プレースホルダー 14"/>
          <p:cNvSpPr>
            <a:spLocks noGrp="1"/>
          </p:cNvSpPr>
          <p:nvPr>
            <p:ph type="sldNum" sz="quarter" idx="12"/>
          </p:nvPr>
        </p:nvSpPr>
        <p:spPr/>
        <p:txBody>
          <a:bodyPr/>
          <a:lstStyle/>
          <a:p>
            <a:fld id="{5BE62F7C-78B4-4D41-B4F3-CDF0590C2226}" type="slidenum">
              <a:rPr kumimoji="1" lang="ja-JP" altLang="en-US" smtClean="0"/>
              <a:t>4</a:t>
            </a:fld>
            <a:endParaRPr kumimoji="1" lang="ja-JP" altLang="en-US"/>
          </a:p>
        </p:txBody>
      </p:sp>
      <p:pic>
        <p:nvPicPr>
          <p:cNvPr id="4" name="図 3">
            <a:extLst>
              <a:ext uri="{FF2B5EF4-FFF2-40B4-BE49-F238E27FC236}">
                <a16:creationId xmlns:a16="http://schemas.microsoft.com/office/drawing/2014/main" id="{9B2E5F16-434F-4715-AA80-D9487ADA3F72}"/>
              </a:ext>
            </a:extLst>
          </p:cNvPr>
          <p:cNvPicPr>
            <a:picLocks noChangeAspect="1"/>
          </p:cNvPicPr>
          <p:nvPr/>
        </p:nvPicPr>
        <p:blipFill>
          <a:blip r:embed="rId2"/>
          <a:stretch>
            <a:fillRect/>
          </a:stretch>
        </p:blipFill>
        <p:spPr>
          <a:xfrm>
            <a:off x="1016732" y="803317"/>
            <a:ext cx="4824536" cy="6631227"/>
          </a:xfrm>
          <a:prstGeom prst="rect">
            <a:avLst/>
          </a:prstGeom>
        </p:spPr>
      </p:pic>
    </p:spTree>
    <p:extLst>
      <p:ext uri="{BB962C8B-B14F-4D97-AF65-F5344CB8AC3E}">
        <p14:creationId xmlns:p14="http://schemas.microsoft.com/office/powerpoint/2010/main" val="552112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149051" y="182033"/>
            <a:ext cx="5512195" cy="1077599"/>
          </a:xfrm>
          <a:prstGeom prst="rect">
            <a:avLst/>
          </a:prstGeom>
        </p:spPr>
        <p:txBody>
          <a:bodyPr vert="horz" lIns="84406" tIns="42203" rIns="84406" bIns="42203" rtlCol="0" anchor="ctr">
            <a:noAutofit/>
          </a:bodyPr>
          <a:lstStyle>
            <a:lvl1pPr algn="r" defTabSz="6858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mj-cs"/>
              </a:defRPr>
            </a:lvl1pPr>
          </a:lstStyle>
          <a:p>
            <a:pPr algn="l"/>
            <a:r>
              <a:rPr lang="ja-JP" altLang="en-US" sz="1200" dirty="0"/>
              <a:t>　　　　　　</a:t>
            </a:r>
            <a:r>
              <a:rPr lang="ja-JP" altLang="en-US" sz="1400" dirty="0"/>
              <a:t>開催までのスケジュール</a:t>
            </a:r>
          </a:p>
        </p:txBody>
      </p:sp>
      <p:sp>
        <p:nvSpPr>
          <p:cNvPr id="14" name="タイトル 1"/>
          <p:cNvSpPr txBox="1">
            <a:spLocks/>
          </p:cNvSpPr>
          <p:nvPr/>
        </p:nvSpPr>
        <p:spPr>
          <a:xfrm>
            <a:off x="149051" y="4184690"/>
            <a:ext cx="4998682" cy="285451"/>
          </a:xfrm>
          <a:prstGeom prst="rect">
            <a:avLst/>
          </a:prstGeom>
        </p:spPr>
        <p:txBody>
          <a:bodyPr vert="horz" lIns="84406" tIns="42203" rIns="84406" bIns="42203" rtlCol="0" anchor="ctr">
            <a:noAutofit/>
          </a:bodyPr>
          <a:lstStyle>
            <a:lvl1pPr algn="r" defTabSz="685800" rtl="0" eaLnBrk="1" latinLnBrk="0" hangingPunct="1">
              <a:lnSpc>
                <a:spcPct val="90000"/>
              </a:lnSpc>
              <a:spcBef>
                <a:spcPct val="0"/>
              </a:spcBef>
              <a:buNone/>
              <a:defRPr kumimoji="1" sz="2000" kern="1200">
                <a:solidFill>
                  <a:schemeClr val="tx1"/>
                </a:solidFill>
                <a:latin typeface="メイリオ" panose="020B0604030504040204" pitchFamily="50" charset="-128"/>
                <a:ea typeface="メイリオ" panose="020B0604030504040204" pitchFamily="50" charset="-128"/>
                <a:cs typeface="+mj-cs"/>
              </a:defRPr>
            </a:lvl1pPr>
          </a:lstStyle>
          <a:p>
            <a:pPr algn="l"/>
            <a:r>
              <a:rPr lang="ja-JP" altLang="en-US" sz="1477" dirty="0"/>
              <a:t>　　　　　開催アクセス</a:t>
            </a:r>
          </a:p>
        </p:txBody>
      </p:sp>
      <p:sp>
        <p:nvSpPr>
          <p:cNvPr id="16" name="コンテンツ プレースホルダー 2"/>
          <p:cNvSpPr>
            <a:spLocks noGrp="1"/>
          </p:cNvSpPr>
          <p:nvPr>
            <p:ph idx="1"/>
          </p:nvPr>
        </p:nvSpPr>
        <p:spPr>
          <a:xfrm>
            <a:off x="836712" y="7240886"/>
            <a:ext cx="5460023" cy="1619222"/>
          </a:xfrm>
        </p:spPr>
        <p:txBody>
          <a:bodyPr>
            <a:normAutofit/>
          </a:bodyPr>
          <a:lstStyle/>
          <a:p>
            <a:pPr marL="0" indent="0" algn="ctr">
              <a:buNone/>
            </a:pPr>
            <a:r>
              <a:rPr lang="zh-CN" altLang="en-US" sz="1100" dirty="0">
                <a:latin typeface="メイリオ" panose="020B0604030504040204" pitchFamily="50" charset="-128"/>
                <a:ea typeface="メイリオ" panose="020B0604030504040204" pitchFamily="50" charset="-128"/>
              </a:rPr>
              <a:t>横浜武道館</a:t>
            </a:r>
          </a:p>
          <a:p>
            <a:pPr marL="0" indent="0" algn="ctr">
              <a:buNone/>
            </a:pPr>
            <a:r>
              <a:rPr lang="en-US" altLang="zh-CN" sz="1100" dirty="0">
                <a:latin typeface="メイリオ" panose="020B0604030504040204" pitchFamily="50" charset="-128"/>
                <a:ea typeface="メイリオ" panose="020B0604030504040204" pitchFamily="50" charset="-128"/>
              </a:rPr>
              <a:t>231-0028</a:t>
            </a:r>
          </a:p>
          <a:p>
            <a:pPr marL="0" indent="0" algn="ctr">
              <a:buNone/>
            </a:pPr>
            <a:r>
              <a:rPr lang="zh-CN" altLang="en-US" sz="1100" dirty="0">
                <a:latin typeface="メイリオ" panose="020B0604030504040204" pitchFamily="50" charset="-128"/>
                <a:ea typeface="メイリオ" panose="020B0604030504040204" pitchFamily="50" charset="-128"/>
              </a:rPr>
              <a:t>神奈川県横浜市中区翁町</a:t>
            </a:r>
            <a:r>
              <a:rPr lang="en-US" altLang="zh-CN" sz="1100" dirty="0">
                <a:latin typeface="メイリオ" panose="020B0604030504040204" pitchFamily="50" charset="-128"/>
                <a:ea typeface="メイリオ" panose="020B0604030504040204" pitchFamily="50" charset="-128"/>
              </a:rPr>
              <a:t>2</a:t>
            </a:r>
            <a:r>
              <a:rPr lang="zh-CN" altLang="en-US" sz="1100" dirty="0">
                <a:latin typeface="メイリオ" panose="020B0604030504040204" pitchFamily="50" charset="-128"/>
                <a:ea typeface="メイリオ" panose="020B0604030504040204" pitchFamily="50" charset="-128"/>
              </a:rPr>
              <a:t>丁目</a:t>
            </a:r>
            <a:r>
              <a:rPr lang="en-US" altLang="zh-CN" sz="1100" dirty="0">
                <a:latin typeface="メイリオ" panose="020B0604030504040204" pitchFamily="50" charset="-128"/>
                <a:ea typeface="メイリオ" panose="020B0604030504040204" pitchFamily="50" charset="-128"/>
              </a:rPr>
              <a:t>9</a:t>
            </a:r>
            <a:r>
              <a:rPr lang="zh-CN" altLang="en-US" sz="1100" dirty="0">
                <a:latin typeface="メイリオ" panose="020B0604030504040204" pitchFamily="50" charset="-128"/>
                <a:ea typeface="メイリオ" panose="020B0604030504040204" pitchFamily="50" charset="-128"/>
              </a:rPr>
              <a:t>番地</a:t>
            </a:r>
            <a:r>
              <a:rPr lang="en-US" altLang="zh-CN" sz="1100" dirty="0">
                <a:latin typeface="メイリオ" panose="020B0604030504040204" pitchFamily="50" charset="-128"/>
                <a:ea typeface="メイリオ" panose="020B0604030504040204" pitchFamily="50" charset="-128"/>
              </a:rPr>
              <a:t>10</a:t>
            </a:r>
          </a:p>
          <a:p>
            <a:pPr marL="0" indent="0" algn="ctr">
              <a:buNone/>
            </a:pPr>
            <a:endParaRPr lang="en-US" altLang="zh-CN" sz="1100" dirty="0">
              <a:latin typeface="メイリオ" panose="020B0604030504040204" pitchFamily="50" charset="-128"/>
              <a:ea typeface="メイリオ" panose="020B0604030504040204" pitchFamily="50" charset="-128"/>
            </a:endParaRPr>
          </a:p>
          <a:p>
            <a:pPr marL="0" indent="0" algn="ctr">
              <a:buNone/>
            </a:pPr>
            <a:r>
              <a:rPr lang="en-US" altLang="zh-CN" sz="1100" dirty="0">
                <a:latin typeface="メイリオ" panose="020B0604030504040204" pitchFamily="50" charset="-128"/>
                <a:ea typeface="メイリオ" panose="020B0604030504040204" pitchFamily="50" charset="-128"/>
              </a:rPr>
              <a:t>JR</a:t>
            </a:r>
            <a:r>
              <a:rPr lang="zh-CN" altLang="en-US" sz="1100" dirty="0">
                <a:latin typeface="メイリオ" panose="020B0604030504040204" pitchFamily="50" charset="-128"/>
                <a:ea typeface="メイリオ" panose="020B0604030504040204" pitchFamily="50" charset="-128"/>
              </a:rPr>
              <a:t>京浜東北</a:t>
            </a:r>
            <a:r>
              <a:rPr lang="en-US" altLang="zh-CN" sz="1100" dirty="0">
                <a:latin typeface="メイリオ" panose="020B0604030504040204" pitchFamily="50" charset="-128"/>
                <a:ea typeface="メイリオ" panose="020B0604030504040204" pitchFamily="50" charset="-128"/>
              </a:rPr>
              <a:t>/</a:t>
            </a:r>
            <a:r>
              <a:rPr lang="zh-CN" altLang="en-US" sz="1100" dirty="0">
                <a:latin typeface="メイリオ" panose="020B0604030504040204" pitchFamily="50" charset="-128"/>
                <a:ea typeface="メイリオ" panose="020B0604030504040204" pitchFamily="50" charset="-128"/>
              </a:rPr>
              <a:t>根岸線</a:t>
            </a:r>
            <a:r>
              <a:rPr lang="ja-JP" altLang="en-US" sz="1100" dirty="0">
                <a:latin typeface="メイリオ" panose="020B0604030504040204" pitchFamily="50" charset="-128"/>
                <a:ea typeface="メイリオ" panose="020B0604030504040204" pitchFamily="50" charset="-128"/>
              </a:rPr>
              <a:t>　</a:t>
            </a:r>
            <a:r>
              <a:rPr lang="zh-CN" altLang="en-US" sz="1100" dirty="0">
                <a:latin typeface="メイリオ" panose="020B0604030504040204" pitchFamily="50" charset="-128"/>
                <a:ea typeface="メイリオ" panose="020B0604030504040204" pitchFamily="50" charset="-128"/>
              </a:rPr>
              <a:t>関内駅南口下車　徒歩</a:t>
            </a:r>
            <a:r>
              <a:rPr lang="en-US" altLang="zh-CN" sz="1100" dirty="0">
                <a:latin typeface="メイリオ" panose="020B0604030504040204" pitchFamily="50" charset="-128"/>
                <a:ea typeface="メイリオ" panose="020B0604030504040204" pitchFamily="50" charset="-128"/>
              </a:rPr>
              <a:t>6</a:t>
            </a:r>
            <a:r>
              <a:rPr lang="zh-CN" altLang="en-US" sz="1100" dirty="0">
                <a:latin typeface="メイリオ" panose="020B0604030504040204" pitchFamily="50" charset="-128"/>
                <a:ea typeface="メイリオ" panose="020B0604030504040204" pitchFamily="50" charset="-128"/>
              </a:rPr>
              <a:t>分</a:t>
            </a:r>
          </a:p>
          <a:p>
            <a:pPr marL="0" indent="0" algn="ctr">
              <a:buNone/>
            </a:pPr>
            <a:r>
              <a:rPr lang="zh-CN" altLang="en-US" sz="1100" dirty="0">
                <a:latin typeface="メイリオ" panose="020B0604030504040204" pitchFamily="50" charset="-128"/>
                <a:ea typeface="メイリオ" panose="020B0604030504040204" pitchFamily="50" charset="-128"/>
              </a:rPr>
              <a:t>横浜市営地下鉄</a:t>
            </a:r>
            <a:r>
              <a:rPr lang="ja-JP" altLang="en-US" sz="1100" dirty="0">
                <a:latin typeface="メイリオ" panose="020B0604030504040204" pitchFamily="50" charset="-128"/>
                <a:ea typeface="メイリオ" panose="020B0604030504040204" pitchFamily="50" charset="-128"/>
              </a:rPr>
              <a:t>　</a:t>
            </a:r>
            <a:r>
              <a:rPr lang="zh-CN" altLang="en-US" sz="1100" dirty="0">
                <a:latin typeface="メイリオ" panose="020B0604030504040204" pitchFamily="50" charset="-128"/>
                <a:ea typeface="メイリオ" panose="020B0604030504040204" pitchFamily="50" charset="-128"/>
              </a:rPr>
              <a:t>伊勢佐木長者町駅下車　徒歩</a:t>
            </a:r>
            <a:r>
              <a:rPr lang="en-US" altLang="zh-CN" sz="1100" dirty="0">
                <a:latin typeface="メイリオ" panose="020B0604030504040204" pitchFamily="50" charset="-128"/>
                <a:ea typeface="メイリオ" panose="020B0604030504040204" pitchFamily="50" charset="-128"/>
              </a:rPr>
              <a:t>4</a:t>
            </a:r>
            <a:r>
              <a:rPr lang="zh-CN" altLang="en-US" sz="1100" dirty="0">
                <a:latin typeface="メイリオ" panose="020B0604030504040204" pitchFamily="50" charset="-128"/>
                <a:ea typeface="メイリオ" panose="020B0604030504040204" pitchFamily="50" charset="-128"/>
              </a:rPr>
              <a:t>分</a:t>
            </a:r>
            <a:endParaRPr lang="ja-JP" altLang="en-US" sz="1100" dirty="0">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rotWithShape="1">
          <a:blip r:embed="rId2"/>
          <a:srcRect l="14334" t="19978" r="12000"/>
          <a:stretch/>
        </p:blipFill>
        <p:spPr>
          <a:xfrm>
            <a:off x="1372315" y="4572000"/>
            <a:ext cx="4353414" cy="2520280"/>
          </a:xfrm>
          <a:prstGeom prst="rect">
            <a:avLst/>
          </a:prstGeom>
        </p:spPr>
      </p:pic>
      <p:sp>
        <p:nvSpPr>
          <p:cNvPr id="8" name="正方形/長方形 7"/>
          <p:cNvSpPr/>
          <p:nvPr/>
        </p:nvSpPr>
        <p:spPr>
          <a:xfrm>
            <a:off x="1988840" y="6588224"/>
            <a:ext cx="320033" cy="45719"/>
          </a:xfrm>
          <a:prstGeom prst="rect">
            <a:avLst/>
          </a:prstGeom>
          <a:solidFill>
            <a:srgbClr val="F6F7F8"/>
          </a:solidFill>
          <a:ln w="38100">
            <a:solidFill>
              <a:srgbClr val="F6F7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5BE62F7C-78B4-4D41-B4F3-CDF0590C2226}" type="slidenum">
              <a:rPr kumimoji="1" lang="ja-JP" altLang="en-US" smtClean="0"/>
              <a:t>5</a:t>
            </a:fld>
            <a:endParaRPr kumimoji="1" lang="ja-JP" altLang="en-US"/>
          </a:p>
        </p:txBody>
      </p:sp>
      <p:pic>
        <p:nvPicPr>
          <p:cNvPr id="5" name="図 4">
            <a:extLst>
              <a:ext uri="{FF2B5EF4-FFF2-40B4-BE49-F238E27FC236}">
                <a16:creationId xmlns:a16="http://schemas.microsoft.com/office/drawing/2014/main" id="{EED434AA-B9C1-4F15-A339-3BBB0C838C37}"/>
              </a:ext>
            </a:extLst>
          </p:cNvPr>
          <p:cNvPicPr>
            <a:picLocks noChangeAspect="1"/>
          </p:cNvPicPr>
          <p:nvPr/>
        </p:nvPicPr>
        <p:blipFill>
          <a:blip r:embed="rId3"/>
          <a:stretch>
            <a:fillRect/>
          </a:stretch>
        </p:blipFill>
        <p:spPr>
          <a:xfrm>
            <a:off x="1337968" y="1090133"/>
            <a:ext cx="4353414" cy="2681828"/>
          </a:xfrm>
          <a:prstGeom prst="rect">
            <a:avLst/>
          </a:prstGeom>
        </p:spPr>
      </p:pic>
    </p:spTree>
    <p:extLst>
      <p:ext uri="{BB962C8B-B14F-4D97-AF65-F5344CB8AC3E}">
        <p14:creationId xmlns:p14="http://schemas.microsoft.com/office/powerpoint/2010/main" val="62908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1696" y="899592"/>
            <a:ext cx="6475954" cy="8032968"/>
          </a:xfrm>
          <a:prstGeom prst="rect">
            <a:avLst/>
          </a:prstGeom>
        </p:spPr>
        <p:txBody>
          <a:bodyPr wrap="square">
            <a:spAutoFit/>
          </a:bodyPr>
          <a:lstStyle/>
          <a:p>
            <a:endParaRPr lang="ja-JP" altLang="en-US" sz="1200" dirty="0">
              <a:solidFill>
                <a:srgbClr val="000000"/>
              </a:solidFill>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rPr>
              <a:t>１</a:t>
            </a: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体調管理</a:t>
            </a:r>
            <a:r>
              <a:rPr lang="en-US" altLang="ja-JP" sz="1200" dirty="0">
                <a:solidFill>
                  <a:srgbClr val="000000"/>
                </a:solidFill>
                <a:latin typeface="メイリオ" panose="020B0604030504040204" pitchFamily="50" charset="-128"/>
                <a:ea typeface="メイリオ" panose="020B0604030504040204" pitchFamily="50" charset="-128"/>
              </a:rPr>
              <a:t>】</a:t>
            </a:r>
          </a:p>
          <a:p>
            <a:r>
              <a:rPr lang="ja-JP" altLang="en-US" sz="1200" dirty="0">
                <a:solidFill>
                  <a:srgbClr val="000000"/>
                </a:solidFill>
                <a:latin typeface="メイリオ" panose="020B0604030504040204" pitchFamily="50" charset="-128"/>
                <a:ea typeface="メイリオ" panose="020B0604030504040204" pitchFamily="50" charset="-128"/>
              </a:rPr>
              <a:t>入場にあたり、サーモグラフィでの検温を実施。</a:t>
            </a:r>
          </a:p>
          <a:p>
            <a:r>
              <a:rPr lang="en-US" altLang="ja-JP" sz="1200" dirty="0">
                <a:solidFill>
                  <a:srgbClr val="000000"/>
                </a:solidFill>
                <a:latin typeface="メイリオ" panose="020B0604030504040204" pitchFamily="50" charset="-128"/>
                <a:ea typeface="メイリオ" panose="020B0604030504040204" pitchFamily="50" charset="-128"/>
              </a:rPr>
              <a:t>37.5</a:t>
            </a:r>
            <a:r>
              <a:rPr lang="ja-JP" altLang="en-US" sz="1200" dirty="0">
                <a:solidFill>
                  <a:srgbClr val="000000"/>
                </a:solidFill>
                <a:latin typeface="メイリオ" panose="020B0604030504040204" pitchFamily="50" charset="-128"/>
                <a:ea typeface="メイリオ" panose="020B0604030504040204" pitchFamily="50" charset="-128"/>
              </a:rPr>
              <a:t>度以上の人は、列から外れ、再度検温。状況確認。</a:t>
            </a:r>
          </a:p>
          <a:p>
            <a:r>
              <a:rPr lang="ja-JP" altLang="en-US" sz="1200" dirty="0">
                <a:solidFill>
                  <a:srgbClr val="000000"/>
                </a:solidFill>
                <a:latin typeface="メイリオ" panose="020B0604030504040204" pitchFamily="50" charset="-128"/>
                <a:ea typeface="メイリオ" panose="020B0604030504040204" pitchFamily="50" charset="-128"/>
              </a:rPr>
              <a:t>再計測の結果</a:t>
            </a:r>
            <a:r>
              <a:rPr lang="en-US" altLang="ja-JP" sz="1200" dirty="0">
                <a:solidFill>
                  <a:srgbClr val="000000"/>
                </a:solidFill>
                <a:latin typeface="メイリオ" panose="020B0604030504040204" pitchFamily="50" charset="-128"/>
                <a:ea typeface="メイリオ" panose="020B0604030504040204" pitchFamily="50" charset="-128"/>
              </a:rPr>
              <a:t>37.5</a:t>
            </a:r>
            <a:r>
              <a:rPr lang="ja-JP" altLang="en-US" sz="1200" dirty="0">
                <a:solidFill>
                  <a:srgbClr val="000000"/>
                </a:solidFill>
                <a:latin typeface="メイリオ" panose="020B0604030504040204" pitchFamily="50" charset="-128"/>
                <a:ea typeface="メイリオ" panose="020B0604030504040204" pitchFamily="50" charset="-128"/>
              </a:rPr>
              <a:t>度以上の場合、入場はお断りします。</a:t>
            </a:r>
          </a:p>
          <a:p>
            <a:endParaRPr lang="en-US" altLang="ja-JP" sz="1200" dirty="0">
              <a:solidFill>
                <a:srgbClr val="000000"/>
              </a:solidFill>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rPr>
              <a:t>２</a:t>
            </a: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入場者の把握</a:t>
            </a:r>
            <a:r>
              <a:rPr lang="en-US" altLang="ja-JP" sz="1200" dirty="0">
                <a:solidFill>
                  <a:srgbClr val="000000"/>
                </a:solidFill>
                <a:latin typeface="メイリオ" panose="020B0604030504040204" pitchFamily="50" charset="-128"/>
                <a:ea typeface="メイリオ" panose="020B0604030504040204" pitchFamily="50" charset="-128"/>
              </a:rPr>
              <a:t>】</a:t>
            </a:r>
          </a:p>
          <a:p>
            <a:r>
              <a:rPr lang="ja-JP" altLang="en-US" sz="1200" dirty="0">
                <a:solidFill>
                  <a:srgbClr val="000000"/>
                </a:solidFill>
                <a:latin typeface="メイリオ" panose="020B0604030504040204" pitchFamily="50" charset="-128"/>
                <a:ea typeface="メイリオ" panose="020B0604030504040204" pitchFamily="50" charset="-128"/>
              </a:rPr>
              <a:t>連絡先、氏名を記入したものの提出をお渡します。</a:t>
            </a:r>
          </a:p>
          <a:p>
            <a:r>
              <a:rPr lang="ja-JP" altLang="en-US" sz="1200" dirty="0">
                <a:solidFill>
                  <a:srgbClr val="000000"/>
                </a:solidFill>
                <a:latin typeface="メイリオ" panose="020B0604030504040204" pitchFamily="50" charset="-128"/>
                <a:ea typeface="メイリオ" panose="020B0604030504040204" pitchFamily="50" charset="-128"/>
              </a:rPr>
              <a:t>参加者リストの作成（事前に名簿提出をお願いします。）</a:t>
            </a:r>
          </a:p>
          <a:p>
            <a:endParaRPr lang="en-US" altLang="ja-JP" sz="1200" dirty="0">
              <a:solidFill>
                <a:srgbClr val="000000"/>
              </a:solidFill>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rPr>
              <a:t>３</a:t>
            </a: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入場制限</a:t>
            </a:r>
            <a:r>
              <a:rPr lang="en-US" altLang="ja-JP" sz="1200" dirty="0">
                <a:solidFill>
                  <a:srgbClr val="000000"/>
                </a:solidFill>
                <a:latin typeface="メイリオ" panose="020B0604030504040204" pitchFamily="50" charset="-128"/>
                <a:ea typeface="メイリオ" panose="020B0604030504040204" pitchFamily="50" charset="-128"/>
              </a:rPr>
              <a:t>】</a:t>
            </a:r>
          </a:p>
          <a:p>
            <a:r>
              <a:rPr lang="ja-JP" altLang="en-US" sz="1200" dirty="0">
                <a:solidFill>
                  <a:srgbClr val="000000"/>
                </a:solidFill>
                <a:latin typeface="メイリオ" panose="020B0604030504040204" pitchFamily="50" charset="-128"/>
                <a:ea typeface="メイリオ" panose="020B0604030504040204" pitchFamily="50" charset="-128"/>
              </a:rPr>
              <a:t>現状では、アリーナ内の最大利用人数目安が観客を含めて</a:t>
            </a:r>
            <a:r>
              <a:rPr lang="en-US" altLang="ja-JP" sz="1200" dirty="0">
                <a:solidFill>
                  <a:srgbClr val="000000"/>
                </a:solidFill>
                <a:latin typeface="メイリオ" panose="020B0604030504040204" pitchFamily="50" charset="-128"/>
                <a:ea typeface="メイリオ" panose="020B0604030504040204" pitchFamily="50" charset="-128"/>
              </a:rPr>
              <a:t>1,200</a:t>
            </a:r>
            <a:r>
              <a:rPr lang="ja-JP" altLang="en-US" sz="1200" dirty="0">
                <a:solidFill>
                  <a:srgbClr val="000000"/>
                </a:solidFill>
                <a:latin typeface="メイリオ" panose="020B0604030504040204" pitchFamily="50" charset="-128"/>
                <a:ea typeface="メイリオ" panose="020B0604030504040204" pitchFamily="50" charset="-128"/>
              </a:rPr>
              <a:t>人と定められているため、それ以上に入場するような場合、それ以下の人数でも密となるような場合は、入場制限を</a:t>
            </a:r>
            <a:endParaRPr lang="en-US" altLang="ja-JP" sz="1200" dirty="0">
              <a:solidFill>
                <a:srgbClr val="000000"/>
              </a:solidFill>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rPr>
              <a:t>実施します。</a:t>
            </a:r>
          </a:p>
          <a:p>
            <a:r>
              <a:rPr lang="ja-JP" altLang="en-US" sz="1200" dirty="0">
                <a:solidFill>
                  <a:srgbClr val="000000"/>
                </a:solidFill>
                <a:latin typeface="メイリオ" panose="020B0604030504040204" pitchFamily="50" charset="-128"/>
                <a:ea typeface="メイリオ" panose="020B0604030504040204" pitchFamily="50" charset="-128"/>
              </a:rPr>
              <a:t>各コーナーでは、密とならないようご配慮をお願いします。</a:t>
            </a:r>
          </a:p>
          <a:p>
            <a:endParaRPr lang="en-US" altLang="ja-JP" sz="1200" dirty="0">
              <a:solidFill>
                <a:srgbClr val="000000"/>
              </a:solidFill>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rPr>
              <a:t>４</a:t>
            </a: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感染予防</a:t>
            </a:r>
            <a:r>
              <a:rPr lang="en-US" altLang="ja-JP" sz="1200" dirty="0">
                <a:solidFill>
                  <a:srgbClr val="000000"/>
                </a:solidFill>
                <a:latin typeface="メイリオ" panose="020B0604030504040204" pitchFamily="50" charset="-128"/>
                <a:ea typeface="メイリオ" panose="020B0604030504040204" pitchFamily="50" charset="-128"/>
              </a:rPr>
              <a:t>】</a:t>
            </a:r>
          </a:p>
          <a:p>
            <a:r>
              <a:rPr lang="ja-JP" altLang="en-US" sz="1200" dirty="0">
                <a:solidFill>
                  <a:srgbClr val="000000"/>
                </a:solidFill>
                <a:latin typeface="メイリオ" panose="020B0604030504040204" pitchFamily="50" charset="-128"/>
                <a:ea typeface="メイリオ" panose="020B0604030504040204" pitchFamily="50" charset="-128"/>
              </a:rPr>
              <a:t>（１）マスク着用</a:t>
            </a:r>
          </a:p>
          <a:p>
            <a:r>
              <a:rPr lang="ja-JP" altLang="en-US" sz="1200" dirty="0">
                <a:solidFill>
                  <a:srgbClr val="000000"/>
                </a:solidFill>
                <a:latin typeface="メイリオ" panose="020B0604030504040204" pitchFamily="50" charset="-128"/>
                <a:ea typeface="メイリオ" panose="020B0604030504040204" pitchFamily="50" charset="-128"/>
              </a:rPr>
              <a:t>（２）手指の消毒、スポーツ器具の消毒、控室の消毒、共通して使用するものの消毒の徹底。</a:t>
            </a:r>
          </a:p>
          <a:p>
            <a:r>
              <a:rPr lang="ja-JP" altLang="en-US" sz="1200" dirty="0">
                <a:solidFill>
                  <a:srgbClr val="000000"/>
                </a:solidFill>
                <a:latin typeface="メイリオ" panose="020B0604030504040204" pitchFamily="50" charset="-128"/>
                <a:ea typeface="メイリオ" panose="020B0604030504040204" pitchFamily="50" charset="-128"/>
              </a:rPr>
              <a:t>（３）ソーシャルディスタンスを保つ対応をしてください。</a:t>
            </a:r>
          </a:p>
          <a:p>
            <a:r>
              <a:rPr lang="ja-JP" altLang="en-US" sz="1200" dirty="0">
                <a:solidFill>
                  <a:srgbClr val="000000"/>
                </a:solidFill>
                <a:latin typeface="メイリオ" panose="020B0604030504040204" pitchFamily="50" charset="-128"/>
                <a:ea typeface="メイリオ" panose="020B0604030504040204" pitchFamily="50" charset="-128"/>
              </a:rPr>
              <a:t>　　　入場時、各コーナーを待っている際、説明時、観覧席など。</a:t>
            </a:r>
          </a:p>
          <a:p>
            <a:r>
              <a:rPr lang="ja-JP" altLang="en-US" sz="1200" dirty="0">
                <a:solidFill>
                  <a:srgbClr val="000000"/>
                </a:solidFill>
                <a:latin typeface="メイリオ" panose="020B0604030504040204" pitchFamily="50" charset="-128"/>
                <a:ea typeface="メイリオ" panose="020B0604030504040204" pitchFamily="50" charset="-128"/>
              </a:rPr>
              <a:t>（４）換気は施設側で対策を施してありますが、ドアを開け放すなど更に対応します。</a:t>
            </a:r>
          </a:p>
          <a:p>
            <a:endParaRPr lang="en-US" altLang="ja-JP" sz="1200" dirty="0">
              <a:solidFill>
                <a:srgbClr val="000000"/>
              </a:solidFill>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rPr>
              <a:t>５</a:t>
            </a: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飲食関係</a:t>
            </a:r>
            <a:r>
              <a:rPr lang="en-US" altLang="ja-JP" sz="1200" dirty="0">
                <a:solidFill>
                  <a:srgbClr val="000000"/>
                </a:solidFill>
                <a:latin typeface="メイリオ" panose="020B0604030504040204" pitchFamily="50" charset="-128"/>
                <a:ea typeface="メイリオ" panose="020B0604030504040204" pitchFamily="50" charset="-128"/>
              </a:rPr>
              <a:t>】</a:t>
            </a:r>
          </a:p>
          <a:p>
            <a:r>
              <a:rPr lang="ja-JP" altLang="en-US" sz="1200" dirty="0">
                <a:solidFill>
                  <a:srgbClr val="000000"/>
                </a:solidFill>
                <a:latin typeface="メイリオ" panose="020B0604030504040204" pitchFamily="50" charset="-128"/>
                <a:ea typeface="メイリオ" panose="020B0604030504040204" pitchFamily="50" charset="-128"/>
              </a:rPr>
              <a:t>試食提供を行う場合は、「人生</a:t>
            </a:r>
            <a:r>
              <a:rPr lang="en-US" altLang="ja-JP" sz="1200" dirty="0">
                <a:solidFill>
                  <a:srgbClr val="000000"/>
                </a:solidFill>
                <a:latin typeface="メイリオ" panose="020B0604030504040204" pitchFamily="50" charset="-128"/>
                <a:ea typeface="メイリオ" panose="020B0604030504040204" pitchFamily="50" charset="-128"/>
              </a:rPr>
              <a:t>100</a:t>
            </a:r>
            <a:r>
              <a:rPr lang="ja-JP" altLang="en-US" sz="1200" dirty="0">
                <a:solidFill>
                  <a:srgbClr val="000000"/>
                </a:solidFill>
                <a:latin typeface="メイリオ" panose="020B0604030504040204" pitchFamily="50" charset="-128"/>
                <a:ea typeface="メイリオ" panose="020B0604030504040204" pitchFamily="50" charset="-128"/>
              </a:rPr>
              <a:t>年時代のシニアライフ」ゾーン内でお願いします。</a:t>
            </a:r>
          </a:p>
          <a:p>
            <a:r>
              <a:rPr lang="ja-JP" altLang="en-US" sz="1200" dirty="0">
                <a:solidFill>
                  <a:srgbClr val="000000"/>
                </a:solidFill>
                <a:latin typeface="メイリオ" panose="020B0604030504040204" pitchFamily="50" charset="-128"/>
                <a:ea typeface="メイリオ" panose="020B0604030504040204" pitchFamily="50" charset="-128"/>
              </a:rPr>
              <a:t>原則、２階アリーナ内は水分補給、試食提供のみ可能とします。昼食を取ったり、購入したものを召し上がる場合は、３階観覧席でお願いします。なお、</a:t>
            </a:r>
            <a:r>
              <a:rPr kumimoji="0" lang="ja-JP" altLang="en-US" sz="1200" dirty="0">
                <a:latin typeface="メイリオ" panose="020B0604030504040204" pitchFamily="50" charset="-128"/>
                <a:ea typeface="メイリオ" panose="020B0604030504040204" pitchFamily="50" charset="-128"/>
                <a:cs typeface="Times New Roman" panose="02020603050405020304" pitchFamily="18" charset="0"/>
              </a:rPr>
              <a:t>感染状況の拡大により国あるいは政府の決定に従っていただくことがありますので、ご了承ください。</a:t>
            </a:r>
            <a:endParaRPr kumimoji="0" lang="en-US" altLang="ja-JP" sz="120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200" dirty="0">
                <a:latin typeface="メイリオ" panose="020B0604030504040204" pitchFamily="50" charset="-128"/>
                <a:ea typeface="メイリオ" panose="020B0604030504040204" pitchFamily="50" charset="-128"/>
                <a:cs typeface="Times New Roman" panose="02020603050405020304" pitchFamily="18" charset="0"/>
              </a:rPr>
              <a:t>食品関係でのご出展の場合は、営業許可証のコピーを提出していただきます。</a:t>
            </a:r>
            <a:endParaRPr kumimoji="0" lang="en-US" altLang="ja-JP" sz="1200" dirty="0">
              <a:latin typeface="メイリオ" panose="020B0604030504040204" pitchFamily="50" charset="-128"/>
              <a:ea typeface="メイリオ" panose="020B0604030504040204" pitchFamily="50" charset="-128"/>
              <a:cs typeface="Times New Roman" panose="02020603050405020304" pitchFamily="18" charset="0"/>
            </a:endParaRPr>
          </a:p>
          <a:p>
            <a:r>
              <a:rPr kumimoji="0" lang="ja-JP" altLang="en-US" sz="1200" dirty="0">
                <a:latin typeface="メイリオ" panose="020B0604030504040204" pitchFamily="50" charset="-128"/>
                <a:ea typeface="メイリオ" panose="020B0604030504040204" pitchFamily="50" charset="-128"/>
                <a:cs typeface="Times New Roman" panose="02020603050405020304" pitchFamily="18" charset="0"/>
              </a:rPr>
              <a:t>現場での調理行為は出来ませんので、食品表示シールを貼付の上、個包装をしてお持ちください。</a:t>
            </a:r>
            <a:endParaRPr kumimoji="0" lang="en-US" altLang="ja-JP" sz="1200" dirty="0">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dirty="0">
                <a:solidFill>
                  <a:srgbClr val="000000"/>
                </a:solidFill>
                <a:latin typeface="メイリオ" panose="020B0604030504040204" pitchFamily="50" charset="-128"/>
                <a:ea typeface="メイリオ" panose="020B0604030504040204" pitchFamily="50" charset="-128"/>
              </a:rPr>
              <a:t>来場者からの問い合わせ対応についてもお願いいたします。</a:t>
            </a:r>
          </a:p>
          <a:p>
            <a:endParaRPr lang="en-US" altLang="ja-JP" sz="1200" dirty="0">
              <a:solidFill>
                <a:srgbClr val="000000"/>
              </a:solidFill>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rPr>
              <a:t>６</a:t>
            </a:r>
            <a:r>
              <a:rPr lang="en-US" altLang="ja-JP" sz="1200" dirty="0">
                <a:solidFill>
                  <a:srgbClr val="000000"/>
                </a:solidFill>
                <a:latin typeface="メイリオ" panose="020B0604030504040204" pitchFamily="50" charset="-128"/>
                <a:ea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rPr>
              <a:t>その他</a:t>
            </a:r>
            <a:r>
              <a:rPr lang="en-US" altLang="ja-JP" sz="1200" dirty="0">
                <a:solidFill>
                  <a:srgbClr val="000000"/>
                </a:solidFill>
                <a:latin typeface="メイリオ" panose="020B0604030504040204" pitchFamily="50" charset="-128"/>
                <a:ea typeface="メイリオ" panose="020B0604030504040204" pitchFamily="50" charset="-128"/>
              </a:rPr>
              <a:t>】</a:t>
            </a:r>
          </a:p>
          <a:p>
            <a:r>
              <a:rPr lang="ja-JP" altLang="en-US" sz="1200" dirty="0">
                <a:solidFill>
                  <a:srgbClr val="000000"/>
                </a:solidFill>
                <a:latin typeface="メイリオ" panose="020B0604030504040204" pitchFamily="50" charset="-128"/>
                <a:ea typeface="メイリオ" panose="020B0604030504040204" pitchFamily="50" charset="-128"/>
              </a:rPr>
              <a:t>・主催者は、アナウンスや掲示等により、コロナ対策を周知します。</a:t>
            </a:r>
          </a:p>
          <a:p>
            <a:r>
              <a:rPr lang="ja-JP" altLang="en-US" sz="1200" dirty="0">
                <a:solidFill>
                  <a:srgbClr val="000000"/>
                </a:solidFill>
                <a:latin typeface="メイリオ" panose="020B0604030504040204" pitchFamily="50" charset="-128"/>
                <a:ea typeface="メイリオ" panose="020B0604030504040204" pitchFamily="50" charset="-128"/>
              </a:rPr>
              <a:t>・ステージコーナーでは、飛沫や大声の出るような演目は、避けるようにお願いいたします。</a:t>
            </a:r>
          </a:p>
          <a:p>
            <a:r>
              <a:rPr lang="ja-JP" altLang="en-US" sz="1200" dirty="0">
                <a:solidFill>
                  <a:srgbClr val="000000"/>
                </a:solidFill>
                <a:latin typeface="メイリオ" panose="020B0604030504040204" pitchFamily="50" charset="-128"/>
                <a:ea typeface="メイリオ" panose="020B0604030504040204" pitchFamily="50" charset="-128"/>
              </a:rPr>
              <a:t>・ごみは持ち帰りをお願いします。</a:t>
            </a:r>
          </a:p>
          <a:p>
            <a:endParaRPr lang="en-US" altLang="ja-JP" sz="1200" dirty="0">
              <a:solidFill>
                <a:srgbClr val="000000"/>
              </a:solidFill>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rPr>
              <a:t>＊新型コロナウイルス感染拡大状況によっては、中止する場合があります。</a:t>
            </a:r>
          </a:p>
          <a:p>
            <a:endParaRPr lang="en-US" altLang="ja-JP" sz="1200" dirty="0">
              <a:solidFill>
                <a:srgbClr val="000000"/>
              </a:solidFill>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rPr>
              <a:t>担当　横浜市老人クラブ連合会</a:t>
            </a:r>
            <a:endParaRPr lang="en-US" altLang="ja-JP" sz="1200" dirty="0">
              <a:solidFill>
                <a:srgbClr val="000000"/>
              </a:solidFill>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rPr>
              <a:t>電話　</a:t>
            </a:r>
            <a:r>
              <a:rPr lang="en-US" altLang="ja-JP" sz="1200" dirty="0">
                <a:solidFill>
                  <a:srgbClr val="000000"/>
                </a:solidFill>
                <a:latin typeface="メイリオ" panose="020B0604030504040204" pitchFamily="50" charset="-128"/>
                <a:ea typeface="メイリオ" panose="020B0604030504040204" pitchFamily="50" charset="-128"/>
              </a:rPr>
              <a:t>045-433-1256</a:t>
            </a:r>
            <a:endParaRPr lang="ja-JP" altLang="en-US" sz="12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114720" y="135438"/>
            <a:ext cx="6840760" cy="369332"/>
          </a:xfrm>
          <a:prstGeom prst="rect">
            <a:avLst/>
          </a:prstGeom>
        </p:spPr>
        <p:txBody>
          <a:bodyPr wrap="square">
            <a:spAutoFit/>
          </a:bodyPr>
          <a:lstStyle/>
          <a:p>
            <a:pPr algn="ctr"/>
            <a:r>
              <a:rPr lang="ja-JP" altLang="en-US" dirty="0">
                <a:solidFill>
                  <a:srgbClr val="000000"/>
                </a:solidFill>
                <a:latin typeface="メイリオ" panose="020B0604030504040204" pitchFamily="50" charset="-128"/>
                <a:ea typeface="メイリオ" panose="020B0604030504040204" pitchFamily="50" charset="-128"/>
              </a:rPr>
              <a:t> シニアの祭典コロナ禍での実施に向けた対策</a:t>
            </a:r>
          </a:p>
        </p:txBody>
      </p:sp>
      <p:sp>
        <p:nvSpPr>
          <p:cNvPr id="4" name="正方形/長方形 3"/>
          <p:cNvSpPr/>
          <p:nvPr/>
        </p:nvSpPr>
        <p:spPr>
          <a:xfrm>
            <a:off x="1913200" y="539552"/>
            <a:ext cx="3031599" cy="338554"/>
          </a:xfrm>
          <a:prstGeom prst="rect">
            <a:avLst/>
          </a:prstGeom>
        </p:spPr>
        <p:txBody>
          <a:bodyPr wrap="none">
            <a:spAutoFit/>
          </a:bodyPr>
          <a:lstStyle/>
          <a:p>
            <a:r>
              <a:rPr lang="en-US" altLang="ja-JP" sz="1600" dirty="0">
                <a:solidFill>
                  <a:srgbClr val="000000"/>
                </a:solidFill>
                <a:latin typeface="メイリオ" panose="020B0604030504040204" pitchFamily="50" charset="-128"/>
                <a:ea typeface="メイリオ" panose="020B0604030504040204" pitchFamily="50" charset="-128"/>
              </a:rPr>
              <a:t>(</a:t>
            </a:r>
            <a:r>
              <a:rPr lang="ja-JP" altLang="en-US" sz="1600" dirty="0">
                <a:solidFill>
                  <a:srgbClr val="000000"/>
                </a:solidFill>
                <a:latin typeface="メイリオ" panose="020B0604030504040204" pitchFamily="50" charset="-128"/>
                <a:ea typeface="メイリオ" panose="020B0604030504040204" pitchFamily="50" charset="-128"/>
              </a:rPr>
              <a:t>企業出店の皆様への協力依頼</a:t>
            </a:r>
            <a:r>
              <a:rPr lang="en-US" altLang="ja-JP" sz="1600" dirty="0">
                <a:solidFill>
                  <a:srgbClr val="000000"/>
                </a:solidFill>
                <a:latin typeface="メイリオ" panose="020B0604030504040204" pitchFamily="50" charset="-128"/>
                <a:ea typeface="メイリオ" panose="020B0604030504040204" pitchFamily="50" charset="-128"/>
              </a:rPr>
              <a:t>)</a:t>
            </a:r>
          </a:p>
        </p:txBody>
      </p:sp>
      <p:sp>
        <p:nvSpPr>
          <p:cNvPr id="6" name="スライド番号プレースホルダー 5"/>
          <p:cNvSpPr>
            <a:spLocks noGrp="1"/>
          </p:cNvSpPr>
          <p:nvPr>
            <p:ph type="sldNum" sz="quarter" idx="12"/>
          </p:nvPr>
        </p:nvSpPr>
        <p:spPr/>
        <p:txBody>
          <a:bodyPr/>
          <a:lstStyle/>
          <a:p>
            <a:fld id="{5BE62F7C-78B4-4D41-B4F3-CDF0590C2226}" type="slidenum">
              <a:rPr kumimoji="1" lang="ja-JP" altLang="en-US" smtClean="0"/>
              <a:t>6</a:t>
            </a:fld>
            <a:endParaRPr kumimoji="1" lang="ja-JP" altLang="en-US"/>
          </a:p>
        </p:txBody>
      </p:sp>
    </p:spTree>
    <p:extLst>
      <p:ext uri="{BB962C8B-B14F-4D97-AF65-F5344CB8AC3E}">
        <p14:creationId xmlns:p14="http://schemas.microsoft.com/office/powerpoint/2010/main" val="21353254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1833</TotalTime>
  <Words>1575</Words>
  <Application>Microsoft Office PowerPoint</Application>
  <PresentationFormat>画面に合わせる (4:3)</PresentationFormat>
  <Paragraphs>179</Paragraphs>
  <Slides>6</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vt:i4>
      </vt:variant>
    </vt:vector>
  </HeadingPairs>
  <TitlesOfParts>
    <vt:vector size="10" baseType="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kojima</dc:creator>
  <cp:lastModifiedBy>Yrouren-User03</cp:lastModifiedBy>
  <cp:revision>93</cp:revision>
  <cp:lastPrinted>2022-01-11T00:26:29Z</cp:lastPrinted>
  <dcterms:created xsi:type="dcterms:W3CDTF">2020-12-03T02:48:25Z</dcterms:created>
  <dcterms:modified xsi:type="dcterms:W3CDTF">2022-01-11T00:30:26Z</dcterms:modified>
</cp:coreProperties>
</file>